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5" r:id="rId1"/>
  </p:sldMasterIdLst>
  <p:notesMasterIdLst>
    <p:notesMasterId r:id="rId8"/>
  </p:notesMasterIdLst>
  <p:handoutMasterIdLst>
    <p:handoutMasterId r:id="rId9"/>
  </p:handoutMasterIdLst>
  <p:sldIdLst>
    <p:sldId id="265" r:id="rId2"/>
    <p:sldId id="272" r:id="rId3"/>
    <p:sldId id="256" r:id="rId4"/>
    <p:sldId id="268" r:id="rId5"/>
    <p:sldId id="271" r:id="rId6"/>
    <p:sldId id="275" r:id="rId7"/>
  </p:sldIdLst>
  <p:sldSz cx="6858000" cy="9906000" type="A4"/>
  <p:notesSz cx="6858000" cy="9144000"/>
  <p:custDataLst>
    <p:tags r:id="rId1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00" userDrawn="1">
          <p15:clr>
            <a:srgbClr val="A4A3A4"/>
          </p15:clr>
        </p15:guide>
        <p15:guide id="2" pos="2160" userDrawn="1">
          <p15:clr>
            <a:srgbClr val="A4A3A4"/>
          </p15:clr>
        </p15:guide>
        <p15:guide id="3" pos="145" userDrawn="1">
          <p15:clr>
            <a:srgbClr val="A4A3A4"/>
          </p15:clr>
        </p15:guide>
        <p15:guide id="4" pos="4175" userDrawn="1">
          <p15:clr>
            <a:srgbClr val="A4A3A4"/>
          </p15:clr>
        </p15:guide>
        <p15:guide id="5" orient="horz" pos="237" userDrawn="1">
          <p15:clr>
            <a:srgbClr val="A4A3A4"/>
          </p15:clr>
        </p15:guide>
        <p15:guide id="6" orient="horz" pos="6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9B9C9F"/>
    <a:srgbClr val="FCFCFC"/>
    <a:srgbClr val="172B8C"/>
    <a:srgbClr val="FF7111"/>
    <a:srgbClr val="E41E0F"/>
    <a:srgbClr val="FEFEFE"/>
    <a:srgbClr val="BFC0C4"/>
    <a:srgbClr val="CFD0D3"/>
    <a:srgbClr val="2CA5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77" d="100"/>
          <a:sy n="77" d="100"/>
        </p:scale>
        <p:origin x="2874" y="102"/>
      </p:cViewPr>
      <p:guideLst>
        <p:guide orient="horz" pos="3100"/>
        <p:guide pos="2160"/>
        <p:guide pos="145"/>
        <p:guide pos="4175"/>
        <p:guide orient="horz" pos="237"/>
        <p:guide orient="horz" pos="6003"/>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a:extLst>
            <a:ext uri="{FF2B5EF4-FFF2-40B4-BE49-F238E27FC236}">
              <a16:creationId xmlns:a16="http://schemas.microsoft.com/office/drawing/2014/main" id="{8C743C65-14D4-EEBB-4FBD-3AAF0DD5EA27}"/>
            </a:ext>
          </a:extLst>
        </p:cNvPr>
        <p:cNvGrpSpPr/>
        <p:nvPr/>
      </p:nvGrpSpPr>
      <p:grpSpPr>
        <a:xfrm>
          <a:off x="0" y="0"/>
          <a:ext cx="0" cy="0"/>
          <a:chOff x="0" y="0"/>
          <a:chExt cx="0" cy="0"/>
        </a:xfrm>
      </p:grpSpPr>
      <p:sp>
        <p:nvSpPr>
          <p:cNvPr id="982" name="Google Shape;982;g9665dc4369_3_578:notes">
            <a:extLst>
              <a:ext uri="{FF2B5EF4-FFF2-40B4-BE49-F238E27FC236}">
                <a16:creationId xmlns:a16="http://schemas.microsoft.com/office/drawing/2014/main" id="{B7CD4C5D-37C2-00E8-F364-EA2FF61F3403}"/>
              </a:ext>
            </a:extLst>
          </p:cNvPr>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a:extLst>
              <a:ext uri="{FF2B5EF4-FFF2-40B4-BE49-F238E27FC236}">
                <a16:creationId xmlns:a16="http://schemas.microsoft.com/office/drawing/2014/main" id="{736E3FB7-C4CD-A515-A80B-5662114539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2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360613" y="1143000"/>
            <a:ext cx="2136775"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A4CB7435-BF1A-4315-8545-5359AA5D568B}"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1.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56462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206711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2538254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6858000" cy="9906001"/>
          </a:xfrm>
          <a:prstGeom prst="rect">
            <a:avLst/>
          </a:prstGeom>
        </p:spPr>
      </p:pic>
      <p:sp>
        <p:nvSpPr>
          <p:cNvPr id="7" name="矩形 6"/>
          <p:cNvSpPr/>
          <p:nvPr userDrawn="1"/>
        </p:nvSpPr>
        <p:spPr>
          <a:xfrm>
            <a:off x="0" y="-1"/>
            <a:ext cx="6858000" cy="9906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 name="矩形 3"/>
          <p:cNvSpPr/>
          <p:nvPr userDrawn="1"/>
        </p:nvSpPr>
        <p:spPr>
          <a:xfrm>
            <a:off x="1" y="501571"/>
            <a:ext cx="162769" cy="860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p:cNvSpPr/>
          <p:nvPr userDrawn="1"/>
        </p:nvSpPr>
        <p:spPr>
          <a:xfrm>
            <a:off x="208344" y="501571"/>
            <a:ext cx="57961" cy="860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占位符 2"/>
          <p:cNvSpPr>
            <a:spLocks noGrp="1"/>
          </p:cNvSpPr>
          <p:nvPr>
            <p:ph type="body" sz="quarter" idx="10" hasCustomPrompt="1"/>
          </p:nvPr>
        </p:nvSpPr>
        <p:spPr>
          <a:xfrm>
            <a:off x="357456" y="544802"/>
            <a:ext cx="4570426" cy="77356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1575" dirty="0">
                <a:solidFill>
                  <a:schemeClr val="accent1"/>
                </a:solidFill>
                <a:latin typeface="Arial Black" panose="020B0A04020102020204" pitchFamily="34" charset="0"/>
              </a:rPr>
              <a:t>请给汇报内容输入标题</a:t>
            </a:r>
            <a:endParaRPr lang="en-US" altLang="zh-CN" sz="1575" dirty="0">
              <a:solidFill>
                <a:schemeClr val="accent1"/>
              </a:solidFill>
              <a:latin typeface="Arial Black" panose="020B0A04020102020204" pitchFamily="34" charset="0"/>
            </a:endParaRPr>
          </a:p>
        </p:txBody>
      </p:sp>
    </p:spTree>
    <p:extLst>
      <p:ext uri="{BB962C8B-B14F-4D97-AF65-F5344CB8AC3E}">
        <p14:creationId xmlns:p14="http://schemas.microsoft.com/office/powerpoint/2010/main" val="358783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a:stretch>
            <a:fillRect/>
          </a:stretch>
        </p:blipFill>
        <p:spPr>
          <a:xfrm>
            <a:off x="0" y="0"/>
            <a:ext cx="6858000" cy="9906000"/>
          </a:xfrm>
          <a:prstGeom prst="rect">
            <a:avLst/>
          </a:prstGeom>
        </p:spPr>
      </p:pic>
      <p:sp>
        <p:nvSpPr>
          <p:cNvPr id="7" name="平行四边形 6"/>
          <p:cNvSpPr/>
          <p:nvPr userDrawn="1"/>
        </p:nvSpPr>
        <p:spPr>
          <a:xfrm>
            <a:off x="2048564" y="2381157"/>
            <a:ext cx="1508459" cy="7579459"/>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平行四边形 7"/>
          <p:cNvSpPr/>
          <p:nvPr userDrawn="1"/>
        </p:nvSpPr>
        <p:spPr>
          <a:xfrm>
            <a:off x="3321938" y="0"/>
            <a:ext cx="1508459" cy="7579459"/>
          </a:xfrm>
          <a:prstGeom prst="parallelogram">
            <a:avLst>
              <a:gd name="adj" fmla="val 30195"/>
            </a:avLst>
          </a:pr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平行四边形 8"/>
          <p:cNvSpPr/>
          <p:nvPr userDrawn="1"/>
        </p:nvSpPr>
        <p:spPr>
          <a:xfrm>
            <a:off x="4383084" y="1421149"/>
            <a:ext cx="1508459" cy="7579459"/>
          </a:xfrm>
          <a:prstGeom prst="parallelogram">
            <a:avLst>
              <a:gd name="adj" fmla="val 30195"/>
            </a:avLst>
          </a:prstGeom>
          <a:blipFill>
            <a:blip r:embed="rId7"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任意多边形: 形状 9"/>
          <p:cNvSpPr/>
          <p:nvPr userDrawn="1"/>
        </p:nvSpPr>
        <p:spPr>
          <a:xfrm>
            <a:off x="5481054" y="4514977"/>
            <a:ext cx="1376947" cy="5391026"/>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8"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11" name="平行四边形 10"/>
          <p:cNvSpPr/>
          <p:nvPr userDrawn="1"/>
        </p:nvSpPr>
        <p:spPr>
          <a:xfrm>
            <a:off x="2048564" y="2381157"/>
            <a:ext cx="1508459" cy="7579459"/>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平行四边形 11"/>
          <p:cNvSpPr/>
          <p:nvPr userDrawn="1"/>
        </p:nvSpPr>
        <p:spPr>
          <a:xfrm>
            <a:off x="3321938" y="0"/>
            <a:ext cx="1508459" cy="7579459"/>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平行四边形 12"/>
          <p:cNvSpPr/>
          <p:nvPr userDrawn="1"/>
        </p:nvSpPr>
        <p:spPr>
          <a:xfrm>
            <a:off x="4383084" y="1421149"/>
            <a:ext cx="1508459" cy="7579459"/>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013"/>
          </a:p>
        </p:txBody>
      </p:sp>
      <p:sp>
        <p:nvSpPr>
          <p:cNvPr id="14" name="任意多边形: 形状 13"/>
          <p:cNvSpPr/>
          <p:nvPr userDrawn="1"/>
        </p:nvSpPr>
        <p:spPr>
          <a:xfrm>
            <a:off x="5481054" y="4514977"/>
            <a:ext cx="1376947" cy="5391026"/>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013"/>
          </a:p>
        </p:txBody>
      </p:sp>
      <p:sp>
        <p:nvSpPr>
          <p:cNvPr id="15" name="文本框 14"/>
          <p:cNvSpPr txBox="1"/>
          <p:nvPr userDrawn="1"/>
        </p:nvSpPr>
        <p:spPr>
          <a:xfrm>
            <a:off x="2409850" y="2535133"/>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3420466" y="4658810"/>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4741849" y="1545144"/>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5712134" y="4658810"/>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1"/>
            </p:custDataLst>
          </p:nvPr>
        </p:nvSpPr>
        <p:spPr>
          <a:xfrm>
            <a:off x="-166990" y="7990233"/>
            <a:ext cx="905480" cy="739186"/>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125" dirty="0">
              <a:solidFill>
                <a:schemeClr val="bg1"/>
              </a:solidFill>
            </a:endParaRPr>
          </a:p>
        </p:txBody>
      </p:sp>
      <p:sp>
        <p:nvSpPr>
          <p:cNvPr id="24" name="PA-文本框 4"/>
          <p:cNvSpPr txBox="1"/>
          <p:nvPr userDrawn="1">
            <p:custDataLst>
              <p:tags r:id="rId2"/>
            </p:custDataLst>
          </p:nvPr>
        </p:nvSpPr>
        <p:spPr>
          <a:xfrm>
            <a:off x="229493" y="1500451"/>
            <a:ext cx="1455995" cy="528173"/>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800" b="1" dirty="0">
              <a:latin typeface="Radikal" pitchFamily="50" charset="0"/>
            </a:endParaRPr>
          </a:p>
        </p:txBody>
      </p:sp>
      <p:sp>
        <p:nvSpPr>
          <p:cNvPr id="25" name="矩形 24"/>
          <p:cNvSpPr/>
          <p:nvPr userDrawn="1"/>
        </p:nvSpPr>
        <p:spPr>
          <a:xfrm>
            <a:off x="229493" y="2381156"/>
            <a:ext cx="508997" cy="155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6" name="文本占位符 25"/>
          <p:cNvSpPr>
            <a:spLocks noGrp="1"/>
          </p:cNvSpPr>
          <p:nvPr>
            <p:ph type="body" idx="10" hasCustomPrompt="1"/>
          </p:nvPr>
        </p:nvSpPr>
        <p:spPr>
          <a:xfrm>
            <a:off x="2429160" y="3399108"/>
            <a:ext cx="1027204" cy="844675"/>
          </a:xfr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团队介绍</a:t>
            </a:r>
          </a:p>
        </p:txBody>
      </p:sp>
      <p:sp>
        <p:nvSpPr>
          <p:cNvPr id="27" name="文本占位符 26"/>
          <p:cNvSpPr>
            <a:spLocks noGrp="1"/>
          </p:cNvSpPr>
          <p:nvPr>
            <p:ph type="body" sz="quarter" idx="11" hasCustomPrompt="1"/>
          </p:nvPr>
        </p:nvSpPr>
        <p:spPr>
          <a:xfrm>
            <a:off x="3401565" y="6043513"/>
            <a:ext cx="1027204" cy="844675"/>
          </a:xfrm>
          <a:prstGeom prst="rect">
            <a:avLst/>
          </a:prstGeo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产品服务</a:t>
            </a:r>
          </a:p>
        </p:txBody>
      </p:sp>
      <p:sp>
        <p:nvSpPr>
          <p:cNvPr id="28" name="文本占位符 27"/>
          <p:cNvSpPr>
            <a:spLocks noGrp="1"/>
          </p:cNvSpPr>
          <p:nvPr>
            <p:ph type="body" sz="quarter" idx="12" hasCustomPrompt="1"/>
          </p:nvPr>
        </p:nvSpPr>
        <p:spPr>
          <a:xfrm>
            <a:off x="4767368" y="2393896"/>
            <a:ext cx="1027204" cy="844675"/>
          </a:xfrm>
          <a:prstGeom prst="rect">
            <a:avLst/>
          </a:prstGeo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核心优势</a:t>
            </a:r>
          </a:p>
        </p:txBody>
      </p:sp>
      <p:sp>
        <p:nvSpPr>
          <p:cNvPr id="29" name="文本占位符 28"/>
          <p:cNvSpPr>
            <a:spLocks noGrp="1"/>
          </p:cNvSpPr>
          <p:nvPr>
            <p:ph type="body" sz="quarter" idx="13" hasCustomPrompt="1"/>
          </p:nvPr>
        </p:nvSpPr>
        <p:spPr>
          <a:xfrm>
            <a:off x="5731542" y="5525362"/>
            <a:ext cx="1027204" cy="844675"/>
          </a:xfrm>
          <a:prstGeom prst="rect">
            <a:avLst/>
          </a:prstGeo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社会认可</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4"/>
          <a:stretch>
            <a:fillRect/>
          </a:stretch>
        </p:blipFill>
        <p:spPr>
          <a:xfrm>
            <a:off x="0" y="0"/>
            <a:ext cx="6858000" cy="9906000"/>
          </a:xfrm>
          <a:prstGeom prst="rect">
            <a:avLst/>
          </a:prstGeom>
        </p:spPr>
      </p:pic>
      <p:sp>
        <p:nvSpPr>
          <p:cNvPr id="7" name="平行四边形 6"/>
          <p:cNvSpPr/>
          <p:nvPr userDrawn="1"/>
        </p:nvSpPr>
        <p:spPr>
          <a:xfrm>
            <a:off x="2048564" y="2381157"/>
            <a:ext cx="1508459" cy="7579459"/>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平行四边形 7"/>
          <p:cNvSpPr/>
          <p:nvPr userDrawn="1"/>
        </p:nvSpPr>
        <p:spPr>
          <a:xfrm>
            <a:off x="3635673" y="0"/>
            <a:ext cx="1508459" cy="7579459"/>
          </a:xfrm>
          <a:prstGeom prst="parallelogram">
            <a:avLst>
              <a:gd name="adj" fmla="val 30195"/>
            </a:avLst>
          </a:pr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 name="平行四边形 8"/>
          <p:cNvSpPr/>
          <p:nvPr userDrawn="1"/>
        </p:nvSpPr>
        <p:spPr>
          <a:xfrm>
            <a:off x="5007427" y="1421149"/>
            <a:ext cx="1508459" cy="7579459"/>
          </a:xfrm>
          <a:prstGeom prst="parallelogram">
            <a:avLst>
              <a:gd name="adj" fmla="val 30195"/>
            </a:avLst>
          </a:prstGeom>
          <a:blipFill>
            <a:blip r:embed="rId7"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1" name="平行四边形 10"/>
          <p:cNvSpPr/>
          <p:nvPr userDrawn="1"/>
        </p:nvSpPr>
        <p:spPr>
          <a:xfrm>
            <a:off x="2048564" y="2381157"/>
            <a:ext cx="1508459" cy="7579459"/>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平行四边形 11"/>
          <p:cNvSpPr/>
          <p:nvPr userDrawn="1"/>
        </p:nvSpPr>
        <p:spPr>
          <a:xfrm>
            <a:off x="3635673" y="0"/>
            <a:ext cx="1508459" cy="7579459"/>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3" name="平行四边形 12"/>
          <p:cNvSpPr/>
          <p:nvPr userDrawn="1"/>
        </p:nvSpPr>
        <p:spPr>
          <a:xfrm>
            <a:off x="5007427" y="1421149"/>
            <a:ext cx="1508459" cy="7579459"/>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013"/>
          </a:p>
        </p:txBody>
      </p:sp>
      <p:sp>
        <p:nvSpPr>
          <p:cNvPr id="15" name="文本框 14"/>
          <p:cNvSpPr txBox="1"/>
          <p:nvPr userDrawn="1"/>
        </p:nvSpPr>
        <p:spPr>
          <a:xfrm>
            <a:off x="2409850" y="2535133"/>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3734201" y="4658810"/>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5366192" y="1545144"/>
            <a:ext cx="1058832" cy="2798227"/>
          </a:xfrm>
          <a:prstGeom prst="rect">
            <a:avLst/>
          </a:prstGeom>
          <a:noFill/>
        </p:spPr>
        <p:txBody>
          <a:bodyPr wrap="none" rtlCol="0">
            <a:prstTxWarp prst="textPlain">
              <a:avLst>
                <a:gd name="adj" fmla="val 40087"/>
              </a:avLst>
            </a:prstTxWarp>
            <a:spAutoFit/>
          </a:bodyPr>
          <a:lstStyle/>
          <a:p>
            <a:r>
              <a:rPr lang="en-US" altLang="zh-CN"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9338"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1"/>
            </p:custDataLst>
          </p:nvPr>
        </p:nvSpPr>
        <p:spPr>
          <a:xfrm>
            <a:off x="-166990" y="7990233"/>
            <a:ext cx="905480" cy="739186"/>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125" dirty="0">
              <a:solidFill>
                <a:schemeClr val="bg1"/>
              </a:solidFill>
            </a:endParaRPr>
          </a:p>
        </p:txBody>
      </p:sp>
      <p:sp>
        <p:nvSpPr>
          <p:cNvPr id="24" name="PA-文本框 4"/>
          <p:cNvSpPr txBox="1"/>
          <p:nvPr userDrawn="1">
            <p:custDataLst>
              <p:tags r:id="rId2"/>
            </p:custDataLst>
          </p:nvPr>
        </p:nvSpPr>
        <p:spPr>
          <a:xfrm>
            <a:off x="229493" y="1500451"/>
            <a:ext cx="1455995" cy="528173"/>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800" b="1" dirty="0">
              <a:latin typeface="Radikal" pitchFamily="50" charset="0"/>
            </a:endParaRPr>
          </a:p>
        </p:txBody>
      </p:sp>
      <p:sp>
        <p:nvSpPr>
          <p:cNvPr id="25" name="矩形 24"/>
          <p:cNvSpPr/>
          <p:nvPr userDrawn="1"/>
        </p:nvSpPr>
        <p:spPr>
          <a:xfrm>
            <a:off x="229493" y="2381156"/>
            <a:ext cx="508997" cy="155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6" name="文本占位符 25"/>
          <p:cNvSpPr>
            <a:spLocks noGrp="1"/>
          </p:cNvSpPr>
          <p:nvPr>
            <p:ph type="body" idx="10" hasCustomPrompt="1"/>
          </p:nvPr>
        </p:nvSpPr>
        <p:spPr>
          <a:xfrm>
            <a:off x="2429160" y="3399108"/>
            <a:ext cx="1027204" cy="844675"/>
          </a:xfr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团队介绍</a:t>
            </a:r>
          </a:p>
        </p:txBody>
      </p:sp>
      <p:sp>
        <p:nvSpPr>
          <p:cNvPr id="27" name="文本占位符 26"/>
          <p:cNvSpPr>
            <a:spLocks noGrp="1"/>
          </p:cNvSpPr>
          <p:nvPr>
            <p:ph type="body" sz="quarter" idx="11" hasCustomPrompt="1"/>
          </p:nvPr>
        </p:nvSpPr>
        <p:spPr>
          <a:xfrm>
            <a:off x="3715299" y="6043513"/>
            <a:ext cx="1027204" cy="844675"/>
          </a:xfrm>
          <a:prstGeom prst="rect">
            <a:avLst/>
          </a:prstGeo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产品服务</a:t>
            </a:r>
          </a:p>
        </p:txBody>
      </p:sp>
      <p:sp>
        <p:nvSpPr>
          <p:cNvPr id="28" name="文本占位符 27"/>
          <p:cNvSpPr>
            <a:spLocks noGrp="1"/>
          </p:cNvSpPr>
          <p:nvPr>
            <p:ph type="body" sz="quarter" idx="12" hasCustomPrompt="1"/>
          </p:nvPr>
        </p:nvSpPr>
        <p:spPr>
          <a:xfrm>
            <a:off x="5391711" y="2393896"/>
            <a:ext cx="1027204" cy="844675"/>
          </a:xfrm>
          <a:prstGeom prst="rect">
            <a:avLst/>
          </a:prstGeom>
        </p:spPr>
        <p:txBody>
          <a:bodyPr vert="horz" wrap="none" lIns="91440" tIns="45720" rIns="91440" bIns="45720" anchor="t" anchorCtr="0">
            <a:noAutofit/>
          </a:bodyPr>
          <a:lstStyle>
            <a:lvl1pPr marL="0" indent="0" algn="ctr" defTabSz="514356" rtl="0" eaLnBrk="1" fontAlgn="auto" latinLnBrk="0" hangingPunct="1">
              <a:lnSpc>
                <a:spcPct val="100000"/>
              </a:lnSpc>
              <a:spcBef>
                <a:spcPts val="0"/>
              </a:spcBef>
              <a:spcAft>
                <a:spcPts val="0"/>
              </a:spcAft>
              <a:buFont typeface="Arial" panose="020B0604020202020204" pitchFamily="34" charset="0"/>
              <a:buNone/>
              <a:defRPr sz="18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核心优势</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5"/>
          <a:stretch>
            <a:fillRect/>
          </a:stretch>
        </p:blipFill>
        <p:spPr>
          <a:xfrm>
            <a:off x="0" y="3"/>
            <a:ext cx="6858000" cy="9905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1"/>
            </p:custDataLst>
          </p:nvPr>
        </p:nvSpPr>
        <p:spPr>
          <a:xfrm>
            <a:off x="585861" y="6649097"/>
            <a:ext cx="905480" cy="739186"/>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125" dirty="0">
              <a:solidFill>
                <a:schemeClr val="bg1"/>
              </a:solidFill>
            </a:endParaRPr>
          </a:p>
        </p:txBody>
      </p:sp>
      <p:sp>
        <p:nvSpPr>
          <p:cNvPr id="8" name="矩形 7"/>
          <p:cNvSpPr/>
          <p:nvPr userDrawn="1"/>
        </p:nvSpPr>
        <p:spPr>
          <a:xfrm>
            <a:off x="1960960" y="4760385"/>
            <a:ext cx="3605808" cy="1210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01250" rtlCol="0" anchor="ctr"/>
          <a:lstStyle/>
          <a:p>
            <a:pPr algn="r"/>
            <a:endParaRPr kumimoji="1" lang="zh-CN" altLang="en-US" sz="2250" b="1" spc="338"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2"/>
            </p:custDataLst>
          </p:nvPr>
        </p:nvSpPr>
        <p:spPr>
          <a:xfrm>
            <a:off x="2113910" y="5140679"/>
            <a:ext cx="1240897" cy="450144"/>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1800" b="1" dirty="0">
              <a:latin typeface="Radikal" pitchFamily="50" charset="0"/>
            </a:endParaRPr>
          </a:p>
        </p:txBody>
      </p:sp>
      <p:sp>
        <p:nvSpPr>
          <p:cNvPr id="10" name="任意多边形: 形状 9"/>
          <p:cNvSpPr/>
          <p:nvPr userDrawn="1"/>
        </p:nvSpPr>
        <p:spPr>
          <a:xfrm>
            <a:off x="1226939" y="3262666"/>
            <a:ext cx="1939528" cy="37560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2" name="PA-文本框 15"/>
          <p:cNvSpPr txBox="1"/>
          <p:nvPr userDrawn="1">
            <p:custDataLst>
              <p:tags r:id="rId3"/>
            </p:custDataLst>
          </p:nvPr>
        </p:nvSpPr>
        <p:spPr>
          <a:xfrm>
            <a:off x="1448436" y="1530165"/>
            <a:ext cx="202500" cy="52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51435" tIns="25718" rIns="51435" bIns="25718" numCol="1" spcCol="0" rtlCol="0" fromWordArt="0" anchor="t" anchorCtr="0" forceAA="0" compatLnSpc="1">
            <a:noAutofit/>
          </a:bodyPr>
          <a:lstStyle/>
          <a:p>
            <a:endParaRPr lang="zh-CN" altLang="en-US" sz="495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2651133" y="2284253"/>
            <a:ext cx="837849" cy="2689625"/>
          </a:xfrm>
        </p:spPr>
        <p:txBody>
          <a:bodyPr vert="horz" wrap="none" lIns="91440" tIns="45720" rIns="91440" bIns="45720" anchor="t" anchorCtr="0">
            <a:noAutofit/>
          </a:bodyPr>
          <a:lstStyle>
            <a:lvl1pPr marL="0" indent="0" algn="r" defTabSz="514356" rtl="0" eaLnBrk="1" fontAlgn="auto" latinLnBrk="0" hangingPunct="1">
              <a:lnSpc>
                <a:spcPct val="100000"/>
              </a:lnSpc>
              <a:spcBef>
                <a:spcPts val="0"/>
              </a:spcBef>
              <a:spcAft>
                <a:spcPts val="0"/>
              </a:spcAft>
              <a:buFont typeface="Arial" panose="020B0604020202020204" pitchFamily="34" charset="0"/>
              <a:buNone/>
              <a:defRPr sz="6469" b="1" spc="0">
                <a:solidFill>
                  <a:schemeClr val="bg1"/>
                </a:solidFill>
                <a:latin typeface="+mn-lt"/>
                <a:ea typeface="阿里巴巴普惠体 R" panose="00020600040101010101" pitchFamily="18" charset="-122"/>
                <a:sym typeface="Bahnschrift" panose="020B0502040204020203" pitchFamily="34" charset="0"/>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4131129" y="4869137"/>
            <a:ext cx="1306286" cy="1022502"/>
          </a:xfrm>
          <a:prstGeom prst="rect">
            <a:avLst/>
          </a:prstGeom>
        </p:spPr>
        <p:txBody>
          <a:bodyPr vert="horz" wrap="square" lIns="91440" tIns="45720" rIns="91440" bIns="45720" anchor="t" anchorCtr="0">
            <a:noAutofit/>
          </a:bodyPr>
          <a:lstStyle>
            <a:lvl1pPr marL="0" indent="0" algn="dist" defTabSz="514356" rtl="0" eaLnBrk="1" fontAlgn="auto" latinLnBrk="0" hangingPunct="1">
              <a:lnSpc>
                <a:spcPct val="100000"/>
              </a:lnSpc>
              <a:spcBef>
                <a:spcPts val="0"/>
              </a:spcBef>
              <a:spcAft>
                <a:spcPts val="0"/>
              </a:spcAft>
              <a:buFont typeface="Arial" panose="020B0604020202020204" pitchFamily="34" charset="0"/>
              <a:buNone/>
              <a:defRPr sz="225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257178" indent="-128590" algn="l" defTabSz="514356" rtl="0" eaLnBrk="1" latinLnBrk="0" hangingPunct="1">
              <a:lnSpc>
                <a:spcPct val="90000"/>
              </a:lnSpc>
              <a:buFont typeface="Arial" panose="020B0604020202020204" pitchFamily="34" charset="0"/>
              <a:buNone/>
              <a:defRPr/>
            </a:lvl2pPr>
            <a:lvl3pPr marL="514356" indent="-128590" algn="l" defTabSz="514356" rtl="0" eaLnBrk="1" latinLnBrk="0" hangingPunct="1">
              <a:lnSpc>
                <a:spcPct val="90000"/>
              </a:lnSpc>
              <a:buFont typeface="Arial" panose="020B0604020202020204" pitchFamily="34" charset="0"/>
              <a:buNone/>
              <a:defRPr/>
            </a:lvl3pPr>
            <a:lvl4pPr marL="771535" indent="-128590" algn="l" defTabSz="514356" rtl="0" eaLnBrk="1" latinLnBrk="0" hangingPunct="1">
              <a:lnSpc>
                <a:spcPct val="90000"/>
              </a:lnSpc>
              <a:buFont typeface="Arial" panose="020B0604020202020204" pitchFamily="34" charset="0"/>
              <a:buNone/>
              <a:defRPr/>
            </a:lvl4pPr>
            <a:lvl5pPr marL="1028713" indent="-128590" algn="l" defTabSz="514356" rtl="0" eaLnBrk="1" latinLnBrk="0" hangingPunct="1">
              <a:lnSpc>
                <a:spcPct val="90000"/>
              </a:lnSpc>
              <a:buFont typeface="Arial" panose="020B0604020202020204" pitchFamily="34" charset="0"/>
              <a:buNone/>
              <a:defRPr/>
            </a:lvl5pPr>
          </a:lstStyle>
          <a:p>
            <a:pPr lvl="0"/>
            <a:r>
              <a:rPr lang="zh-CN" altLang="en-US" dirty="0"/>
              <a:t>团队介绍</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6858000" cy="9906001"/>
          </a:xfrm>
          <a:prstGeom prst="rect">
            <a:avLst/>
          </a:prstGeom>
        </p:spPr>
      </p:pic>
      <p:sp>
        <p:nvSpPr>
          <p:cNvPr id="7" name="矩形 6"/>
          <p:cNvSpPr/>
          <p:nvPr userDrawn="1"/>
        </p:nvSpPr>
        <p:spPr>
          <a:xfrm>
            <a:off x="0" y="-1"/>
            <a:ext cx="6858000" cy="9906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 name="矩形 3"/>
          <p:cNvSpPr/>
          <p:nvPr userDrawn="1"/>
        </p:nvSpPr>
        <p:spPr>
          <a:xfrm>
            <a:off x="1" y="501571"/>
            <a:ext cx="162769" cy="860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 name="矩形 4"/>
          <p:cNvSpPr/>
          <p:nvPr userDrawn="1"/>
        </p:nvSpPr>
        <p:spPr>
          <a:xfrm>
            <a:off x="208344" y="501571"/>
            <a:ext cx="57961" cy="8600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占位符 2"/>
          <p:cNvSpPr>
            <a:spLocks noGrp="1"/>
          </p:cNvSpPr>
          <p:nvPr>
            <p:ph type="body" sz="quarter" idx="10" hasCustomPrompt="1"/>
          </p:nvPr>
        </p:nvSpPr>
        <p:spPr>
          <a:xfrm>
            <a:off x="357456" y="544802"/>
            <a:ext cx="4570426" cy="77356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1575" dirty="0">
                <a:solidFill>
                  <a:schemeClr val="accent1"/>
                </a:solidFill>
                <a:latin typeface="Arial Black" panose="020B0A04020102020204" pitchFamily="34" charset="0"/>
              </a:rPr>
              <a:t>请给汇报内容输入标题</a:t>
            </a:r>
            <a:endParaRPr lang="en-US" altLang="zh-CN" sz="1575"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743456" y="7704836"/>
            <a:ext cx="5371090" cy="3058"/>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220911" y="7033913"/>
            <a:ext cx="522545" cy="134184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koppt-三角形"/>
          <p:cNvSpPr/>
          <p:nvPr userDrawn="1"/>
        </p:nvSpPr>
        <p:spPr>
          <a:xfrm rot="5400000">
            <a:off x="235063" y="7588362"/>
            <a:ext cx="538196" cy="18067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koppt-圆形"/>
          <p:cNvSpPr/>
          <p:nvPr userDrawn="1"/>
        </p:nvSpPr>
        <p:spPr>
          <a:xfrm>
            <a:off x="6114546" y="7033913"/>
            <a:ext cx="522545" cy="1341843"/>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koppt-矩形"/>
          <p:cNvSpPr/>
          <p:nvPr userDrawn="1"/>
        </p:nvSpPr>
        <p:spPr>
          <a:xfrm>
            <a:off x="6297741" y="7501307"/>
            <a:ext cx="178590" cy="458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koppt-文本框"/>
          <p:cNvSpPr/>
          <p:nvPr userDrawn="1"/>
        </p:nvSpPr>
        <p:spPr>
          <a:xfrm>
            <a:off x="314829" y="8550816"/>
            <a:ext cx="415498" cy="230832"/>
          </a:xfrm>
          <a:prstGeom prst="rect">
            <a:avLst/>
          </a:prstGeom>
        </p:spPr>
        <p:txBody>
          <a:bodyPr wrap="none">
            <a:spAutoFit/>
          </a:bodyPr>
          <a:lstStyle/>
          <a:p>
            <a:r>
              <a:rPr lang="zh-CN" altLang="en-US" sz="900" b="1" dirty="0">
                <a:latin typeface="微软雅黑" panose="020B0503020204020204" pitchFamily="34" charset="-122"/>
                <a:ea typeface="微软雅黑" panose="020B0503020204020204" pitchFamily="34" charset="-122"/>
                <a:cs typeface="Open Sans" pitchFamily="34" charset="0"/>
              </a:rPr>
              <a:t>开始</a:t>
            </a:r>
            <a:endParaRPr lang="en-US" sz="9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6208464" y="8550816"/>
            <a:ext cx="415498" cy="230832"/>
          </a:xfrm>
          <a:prstGeom prst="rect">
            <a:avLst/>
          </a:prstGeom>
        </p:spPr>
        <p:txBody>
          <a:bodyPr wrap="none">
            <a:spAutoFit/>
          </a:bodyPr>
          <a:lstStyle/>
          <a:p>
            <a:r>
              <a:rPr lang="zh-CN" altLang="en-US" sz="900" b="1">
                <a:latin typeface="微软雅黑" panose="020B0503020204020204" pitchFamily="34" charset="-122"/>
                <a:ea typeface="微软雅黑" panose="020B0503020204020204" pitchFamily="34" charset="-122"/>
                <a:cs typeface="Open Sans" pitchFamily="34" charset="0"/>
              </a:rPr>
              <a:t>结束</a:t>
            </a:r>
            <a:endParaRPr lang="en-US" sz="9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1141229" y="7504340"/>
            <a:ext cx="156155" cy="4009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koppt-连接线"/>
          <p:cNvCxnSpPr/>
          <p:nvPr userDrawn="1"/>
        </p:nvCxnSpPr>
        <p:spPr>
          <a:xfrm rot="16200000" flipH="1">
            <a:off x="-476068" y="5802322"/>
            <a:ext cx="3396091" cy="660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3777526" y="7504340"/>
            <a:ext cx="156155" cy="4009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0" name="koppt-连接线"/>
          <p:cNvCxnSpPr/>
          <p:nvPr userDrawn="1"/>
        </p:nvCxnSpPr>
        <p:spPr>
          <a:xfrm rot="16200000" flipH="1">
            <a:off x="2160229" y="5802322"/>
            <a:ext cx="3396091" cy="660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2458854" y="7504340"/>
            <a:ext cx="156155" cy="4009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koppt-连接线"/>
          <p:cNvCxnSpPr/>
          <p:nvPr userDrawn="1"/>
        </p:nvCxnSpPr>
        <p:spPr>
          <a:xfrm rot="5400000">
            <a:off x="1642596" y="6608779"/>
            <a:ext cx="1788596" cy="11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5095151" y="7504340"/>
            <a:ext cx="156155" cy="400989"/>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4" name="koppt-连接线"/>
          <p:cNvCxnSpPr/>
          <p:nvPr userDrawn="1"/>
        </p:nvCxnSpPr>
        <p:spPr>
          <a:xfrm rot="5400000">
            <a:off x="4278894" y="6608779"/>
            <a:ext cx="1788596" cy="11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025975" y="2670736"/>
            <a:ext cx="398611" cy="1023593"/>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koppt-泪滴形"/>
          <p:cNvSpPr/>
          <p:nvPr userDrawn="1"/>
        </p:nvSpPr>
        <p:spPr>
          <a:xfrm rot="8100000">
            <a:off x="3655666" y="2641644"/>
            <a:ext cx="398611" cy="1023593"/>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koppt-泪滴形"/>
          <p:cNvSpPr/>
          <p:nvPr userDrawn="1"/>
        </p:nvSpPr>
        <p:spPr>
          <a:xfrm rot="8100000">
            <a:off x="2339664" y="4263030"/>
            <a:ext cx="398611" cy="1023593"/>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koppt-泪滴形"/>
          <p:cNvSpPr/>
          <p:nvPr userDrawn="1"/>
        </p:nvSpPr>
        <p:spPr>
          <a:xfrm rot="8100000">
            <a:off x="4973290" y="4228996"/>
            <a:ext cx="398611" cy="1023593"/>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koppt-图标"/>
          <p:cNvSpPr/>
          <p:nvPr userDrawn="1"/>
        </p:nvSpPr>
        <p:spPr bwMode="auto">
          <a:xfrm>
            <a:off x="5080336" y="4444656"/>
            <a:ext cx="184517" cy="592276"/>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Autofit/>
          </a:bodyPr>
          <a:lstStyle/>
          <a:p>
            <a:endParaRPr lang="en-US" sz="1800"/>
          </a:p>
        </p:txBody>
      </p:sp>
      <p:sp>
        <p:nvSpPr>
          <p:cNvPr id="30" name="koppt-图标"/>
          <p:cNvSpPr>
            <a:spLocks noEditPoints="1"/>
          </p:cNvSpPr>
          <p:nvPr userDrawn="1"/>
        </p:nvSpPr>
        <p:spPr bwMode="auto">
          <a:xfrm>
            <a:off x="3716467" y="2911286"/>
            <a:ext cx="277008" cy="484309"/>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68580" tIns="34290" rIns="68580" bIns="34290" numCol="1" anchor="t" anchorCtr="0" compatLnSpc="1"/>
          <a:lstStyle/>
          <a:p>
            <a:endParaRPr lang="en-US" sz="1800"/>
          </a:p>
        </p:txBody>
      </p:sp>
      <p:sp>
        <p:nvSpPr>
          <p:cNvPr id="31" name="koppt-图标"/>
          <p:cNvSpPr>
            <a:spLocks noEditPoints="1"/>
          </p:cNvSpPr>
          <p:nvPr userDrawn="1"/>
        </p:nvSpPr>
        <p:spPr bwMode="auto">
          <a:xfrm>
            <a:off x="1146967" y="2888089"/>
            <a:ext cx="156628" cy="588887"/>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51435" tIns="25718" rIns="51435" bIns="25718" numCol="1" anchor="t" anchorCtr="0" compatLnSpc="1"/>
          <a:lstStyle/>
          <a:p>
            <a:endParaRPr lang="zh-CN" altLang="en-US" sz="1013" dirty="0">
              <a:solidFill>
                <a:schemeClr val="bg1"/>
              </a:solidFill>
            </a:endParaRPr>
          </a:p>
        </p:txBody>
      </p:sp>
      <p:sp>
        <p:nvSpPr>
          <p:cNvPr id="40" name="koppt-图标"/>
          <p:cNvSpPr>
            <a:spLocks noChangeAspect="1" noEditPoints="1"/>
          </p:cNvSpPr>
          <p:nvPr userDrawn="1"/>
        </p:nvSpPr>
        <p:spPr bwMode="auto">
          <a:xfrm>
            <a:off x="2434171" y="4622810"/>
            <a:ext cx="222750" cy="448910"/>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51435" tIns="25718" rIns="51435" bIns="2571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13" dirty="0">
              <a:latin typeface="+mj-ea"/>
              <a:ea typeface="+mj-ea"/>
            </a:endParaRPr>
          </a:p>
        </p:txBody>
      </p:sp>
      <p:sp>
        <p:nvSpPr>
          <p:cNvPr id="41" name="文本占位符 40"/>
          <p:cNvSpPr>
            <a:spLocks noGrp="1"/>
          </p:cNvSpPr>
          <p:nvPr>
            <p:ph type="body" sz="quarter" idx="11" hasCustomPrompt="1"/>
          </p:nvPr>
        </p:nvSpPr>
        <p:spPr>
          <a:xfrm>
            <a:off x="1030876" y="8165650"/>
            <a:ext cx="466794" cy="230832"/>
          </a:xfrm>
        </p:spPr>
        <p:txBody>
          <a:bodyPr wrap="none">
            <a:spAutoFit/>
          </a:bodyPr>
          <a:lstStyle>
            <a:lvl1pPr marL="0" indent="0">
              <a:lnSpc>
                <a:spcPct val="100000"/>
              </a:lnSpc>
              <a:spcBef>
                <a:spcPts val="0"/>
              </a:spcBef>
              <a:buNone/>
              <a:defRPr lang="zh-CN" altLang="en-US" sz="9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p>
        </p:txBody>
      </p:sp>
      <p:sp>
        <p:nvSpPr>
          <p:cNvPr id="42" name="文本占位符 40"/>
          <p:cNvSpPr>
            <a:spLocks noGrp="1"/>
          </p:cNvSpPr>
          <p:nvPr>
            <p:ph type="body" sz="quarter" idx="12" hasCustomPrompt="1"/>
          </p:nvPr>
        </p:nvSpPr>
        <p:spPr>
          <a:xfrm>
            <a:off x="2341893" y="8165650"/>
            <a:ext cx="466794" cy="230832"/>
          </a:xfrm>
        </p:spPr>
        <p:txBody>
          <a:bodyPr wrap="none">
            <a:spAutoFit/>
          </a:bodyPr>
          <a:lstStyle>
            <a:lvl1pPr marL="0" indent="0">
              <a:lnSpc>
                <a:spcPct val="100000"/>
              </a:lnSpc>
              <a:spcBef>
                <a:spcPts val="0"/>
              </a:spcBef>
              <a:buFont typeface="Arial" panose="020B0604020202020204" pitchFamily="34" charset="0"/>
              <a:buNone/>
              <a:defRPr lang="zh-CN" altLang="en-US" sz="9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3652258" y="8165650"/>
            <a:ext cx="466794" cy="230832"/>
          </a:xfrm>
        </p:spPr>
        <p:txBody>
          <a:bodyPr wrap="none">
            <a:spAutoFit/>
          </a:bodyPr>
          <a:lstStyle>
            <a:lvl1pPr marL="0" indent="0">
              <a:lnSpc>
                <a:spcPct val="100000"/>
              </a:lnSpc>
              <a:spcBef>
                <a:spcPts val="0"/>
              </a:spcBef>
              <a:buNone/>
              <a:defRPr lang="zh-CN" altLang="en-US" sz="9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4961527" y="8165650"/>
            <a:ext cx="466794" cy="230832"/>
          </a:xfrm>
        </p:spPr>
        <p:txBody>
          <a:bodyPr wrap="none">
            <a:spAutoFit/>
          </a:bodyPr>
          <a:lstStyle>
            <a:lvl1pPr marL="0" indent="0">
              <a:lnSpc>
                <a:spcPct val="100000"/>
              </a:lnSpc>
              <a:spcBef>
                <a:spcPts val="0"/>
              </a:spcBef>
              <a:buNone/>
              <a:defRPr lang="zh-CN" altLang="en-US" sz="9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1269611" y="3834578"/>
            <a:ext cx="1055491" cy="532453"/>
          </a:xfrm>
        </p:spPr>
        <p:txBody>
          <a:bodyPr wrap="square">
            <a:spAutoFit/>
          </a:bodyPr>
          <a:lstStyle>
            <a:lvl1pPr marL="0" indent="0">
              <a:lnSpc>
                <a:spcPct val="150000"/>
              </a:lnSpc>
              <a:spcBef>
                <a:spcPts val="0"/>
              </a:spcBef>
              <a:buNone/>
              <a:defRPr sz="1013"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2621398" y="5312387"/>
            <a:ext cx="1055491" cy="532453"/>
          </a:xfrm>
        </p:spPr>
        <p:txBody>
          <a:bodyPr wrap="square">
            <a:spAutoFit/>
          </a:bodyPr>
          <a:lstStyle>
            <a:lvl1pPr marL="0" indent="0">
              <a:lnSpc>
                <a:spcPct val="150000"/>
              </a:lnSpc>
              <a:spcBef>
                <a:spcPts val="0"/>
              </a:spcBef>
              <a:buNone/>
              <a:defRPr sz="1013"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3906036" y="3772788"/>
            <a:ext cx="1055491" cy="532453"/>
          </a:xfrm>
        </p:spPr>
        <p:txBody>
          <a:bodyPr wrap="square">
            <a:spAutoFit/>
          </a:bodyPr>
          <a:lstStyle>
            <a:lvl1pPr marL="0" indent="0">
              <a:lnSpc>
                <a:spcPct val="150000"/>
              </a:lnSpc>
              <a:spcBef>
                <a:spcPts val="0"/>
              </a:spcBef>
              <a:buNone/>
              <a:defRPr sz="1013"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5241072" y="5343916"/>
            <a:ext cx="1055491" cy="532453"/>
          </a:xfrm>
        </p:spPr>
        <p:txBody>
          <a:bodyPr wrap="square">
            <a:spAutoFit/>
          </a:bodyPr>
          <a:lstStyle>
            <a:lvl1pPr marL="0" indent="0">
              <a:lnSpc>
                <a:spcPct val="150000"/>
              </a:lnSpc>
              <a:spcBef>
                <a:spcPts val="0"/>
              </a:spcBef>
              <a:buNone/>
              <a:defRPr sz="1013"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385542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6190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20153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72381" y="3618442"/>
            <a:ext cx="2901255" cy="532218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3471863" y="3618442"/>
            <a:ext cx="2915543" cy="532218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312581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85914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172771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840402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72DE77E-4743-495A-81F7-4A6A07285A80}" type="datetimeFigureOut">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152767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72DE77E-4743-495A-81F7-4A6A07285A80}" type="datetimeFigureOut">
              <a:rPr lang="zh-CN" altLang="en-US" smtClean="0"/>
              <a:t>2024/11/12</a:t>
            </a:fld>
            <a:endParaRPr lang="zh-CN"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6262BAB-295E-4EF2-8636-5D0A9AEB3148}" type="slidenum">
              <a:rPr lang="zh-CN" altLang="en-US" smtClean="0"/>
              <a:t>‹#›</a:t>
            </a:fld>
            <a:endParaRPr lang="zh-CN" altLang="en-US"/>
          </a:p>
        </p:txBody>
      </p:sp>
    </p:spTree>
    <p:extLst>
      <p:ext uri="{BB962C8B-B14F-4D97-AF65-F5344CB8AC3E}">
        <p14:creationId xmlns:p14="http://schemas.microsoft.com/office/powerpoint/2010/main" val="1981672133"/>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8" r:id="rId12"/>
    <p:sldLayoutId id="2147483650" r:id="rId13"/>
    <p:sldLayoutId id="2147483651" r:id="rId14"/>
    <p:sldLayoutId id="2147483652" r:id="rId15"/>
    <p:sldLayoutId id="214748365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3" Type="http://schemas.openxmlformats.org/officeDocument/2006/relationships/notesSlide" Target="../notesSlides/notesSlide2.xml"/><Relationship Id="rId7" Type="http://schemas.openxmlformats.org/officeDocument/2006/relationships/image" Target="../media/image13.png"/><Relationship Id="rId12" Type="http://schemas.microsoft.com/office/2007/relationships/hdphoto" Target="../media/hdphoto1.wdp"/><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5.jpeg"/><Relationship Id="rId7" Type="http://schemas.openxmlformats.org/officeDocument/2006/relationships/image" Target="../media/image28.jpe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27.jpeg"/><Relationship Id="rId10"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jpeg"/><Relationship Id="rId9"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56000"/>
            <a:lum/>
          </a:blip>
          <a:srcRect/>
          <a:stretch>
            <a:fillRect l="-58000" r="-58000"/>
          </a:stretch>
        </a:blipFill>
        <a:effectLst/>
      </p:bgPr>
    </p:bg>
    <p:spTree>
      <p:nvGrpSpPr>
        <p:cNvPr id="1" name="Shape 984"/>
        <p:cNvGrpSpPr/>
        <p:nvPr/>
      </p:nvGrpSpPr>
      <p:grpSpPr>
        <a:xfrm>
          <a:off x="0" y="0"/>
          <a:ext cx="0" cy="0"/>
          <a:chOff x="0" y="0"/>
          <a:chExt cx="0" cy="0"/>
        </a:xfrm>
      </p:grpSpPr>
      <p:sp>
        <p:nvSpPr>
          <p:cNvPr id="2" name="文本占位符 2">
            <a:extLst>
              <a:ext uri="{FF2B5EF4-FFF2-40B4-BE49-F238E27FC236}">
                <a16:creationId xmlns:a16="http://schemas.microsoft.com/office/drawing/2014/main" id="{8BFA6112-42F8-9370-2BA5-D9320DFABF56}"/>
              </a:ext>
            </a:extLst>
          </p:cNvPr>
          <p:cNvSpPr txBox="1">
            <a:spLocks/>
          </p:cNvSpPr>
          <p:nvPr/>
        </p:nvSpPr>
        <p:spPr>
          <a:xfrm>
            <a:off x="1752600" y="4199093"/>
            <a:ext cx="4607561" cy="504437"/>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zh-CN" altLang="en-US" sz="2800" dirty="0">
                <a:solidFill>
                  <a:schemeClr val="tx1"/>
                </a:solidFill>
                <a:cs typeface="+mn-ea"/>
                <a:sym typeface="+mn-lt"/>
              </a:rPr>
              <a:t>运输车辆电子台账管理系统</a:t>
            </a:r>
          </a:p>
        </p:txBody>
      </p:sp>
      <p:sp>
        <p:nvSpPr>
          <p:cNvPr id="3" name="文本占位符 3">
            <a:extLst>
              <a:ext uri="{FF2B5EF4-FFF2-40B4-BE49-F238E27FC236}">
                <a16:creationId xmlns:a16="http://schemas.microsoft.com/office/drawing/2014/main" id="{306CAEDA-F03B-1E79-1BF6-36050E0F3D34}"/>
              </a:ext>
            </a:extLst>
          </p:cNvPr>
          <p:cNvSpPr txBox="1">
            <a:spLocks/>
          </p:cNvSpPr>
          <p:nvPr/>
        </p:nvSpPr>
        <p:spPr>
          <a:xfrm>
            <a:off x="3794760" y="4950252"/>
            <a:ext cx="2565401" cy="504437"/>
          </a:xfrm>
          <a:prstGeom prst="roundRect">
            <a:avLst/>
          </a:prstGeom>
          <a:noFill/>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800" dirty="0">
                <a:cs typeface="+mn-ea"/>
                <a:sym typeface="+mn-lt"/>
              </a:rPr>
              <a:t>浙江连微环境有限公司</a:t>
            </a:r>
          </a:p>
        </p:txBody>
      </p:sp>
      <p:sp>
        <p:nvSpPr>
          <p:cNvPr id="14" name="文本框 13">
            <a:extLst>
              <a:ext uri="{FF2B5EF4-FFF2-40B4-BE49-F238E27FC236}">
                <a16:creationId xmlns:a16="http://schemas.microsoft.com/office/drawing/2014/main" id="{7B718FE0-5CF1-CD52-7283-6B5108AD69EB}"/>
              </a:ext>
            </a:extLst>
          </p:cNvPr>
          <p:cNvSpPr txBox="1"/>
          <p:nvPr/>
        </p:nvSpPr>
        <p:spPr>
          <a:xfrm>
            <a:off x="286382" y="6582507"/>
            <a:ext cx="3293539" cy="117205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b="1" dirty="0">
                <a:latin typeface="微软雅黑" panose="020B0503020204020204" pitchFamily="34" charset="-122"/>
                <a:ea typeface="微软雅黑" panose="020B0503020204020204" pitchFamily="34" charset="-122"/>
                <a:cs typeface="+mn-ea"/>
                <a:sym typeface="+mn-lt"/>
              </a:rPr>
              <a:t>浙江连微环境有限公司</a:t>
            </a:r>
            <a:endParaRPr lang="en-US" altLang="zh-CN" sz="1200" b="1"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200" dirty="0">
                <a:latin typeface="微软雅黑" panose="020B0503020204020204" pitchFamily="34" charset="-122"/>
                <a:ea typeface="微软雅黑" panose="020B0503020204020204" pitchFamily="34" charset="-122"/>
                <a:cs typeface="+mn-ea"/>
                <a:sym typeface="+mn-lt"/>
              </a:rPr>
              <a:t>地址：浙江省杭州市拱墅区鹏锦科创大厦17楼</a:t>
            </a:r>
            <a:endParaRPr lang="en-US" altLang="zh-CN" sz="1200"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200" dirty="0">
                <a:latin typeface="微软雅黑" panose="020B0503020204020204" pitchFamily="34" charset="-122"/>
                <a:ea typeface="微软雅黑" panose="020B0503020204020204" pitchFamily="34" charset="-122"/>
                <a:cs typeface="+mn-ea"/>
                <a:sym typeface="+mn-lt"/>
              </a:rPr>
              <a:t>总机：0571-87608587，0571-86793151</a:t>
            </a:r>
            <a:endParaRPr lang="en-US" altLang="zh-CN" sz="1200"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200" dirty="0">
                <a:latin typeface="微软雅黑" panose="020B0503020204020204" pitchFamily="34" charset="-122"/>
                <a:ea typeface="微软雅黑" panose="020B0503020204020204" pitchFamily="34" charset="-122"/>
                <a:cs typeface="+mn-ea"/>
                <a:sym typeface="+mn-lt"/>
              </a:rPr>
              <a:t>手机：</a:t>
            </a:r>
            <a:r>
              <a:rPr lang="en-US" altLang="zh-CN" sz="1200" dirty="0">
                <a:latin typeface="微软雅黑" panose="020B0503020204020204" pitchFamily="34" charset="-122"/>
                <a:ea typeface="微软雅黑" panose="020B0503020204020204" pitchFamily="34" charset="-122"/>
                <a:cs typeface="+mn-ea"/>
                <a:sym typeface="+mn-lt"/>
              </a:rPr>
              <a:t>131-1571-7009</a:t>
            </a:r>
            <a:endParaRPr lang="zh-CN" altLang="en-US" sz="1200" dirty="0">
              <a:latin typeface="微软雅黑" panose="020B0503020204020204" pitchFamily="34" charset="-122"/>
              <a:ea typeface="微软雅黑" panose="020B0503020204020204" pitchFamily="34" charset="-122"/>
              <a:cs typeface="+mn-ea"/>
              <a:sym typeface="+mn-lt"/>
            </a:endParaRPr>
          </a:p>
        </p:txBody>
      </p:sp>
      <p:grpSp>
        <p:nvGrpSpPr>
          <p:cNvPr id="23" name="组合 22">
            <a:extLst>
              <a:ext uri="{FF2B5EF4-FFF2-40B4-BE49-F238E27FC236}">
                <a16:creationId xmlns:a16="http://schemas.microsoft.com/office/drawing/2014/main" id="{56627FF5-10D9-6C16-1946-C6FCB30ADEFC}"/>
              </a:ext>
            </a:extLst>
          </p:cNvPr>
          <p:cNvGrpSpPr/>
          <p:nvPr/>
        </p:nvGrpSpPr>
        <p:grpSpPr>
          <a:xfrm>
            <a:off x="286382" y="7939473"/>
            <a:ext cx="1466218" cy="1903027"/>
            <a:chOff x="9800613" y="4736113"/>
            <a:chExt cx="1483490" cy="1925443"/>
          </a:xfrm>
        </p:grpSpPr>
        <p:pic>
          <p:nvPicPr>
            <p:cNvPr id="24" name="图片 23">
              <a:extLst>
                <a:ext uri="{FF2B5EF4-FFF2-40B4-BE49-F238E27FC236}">
                  <a16:creationId xmlns:a16="http://schemas.microsoft.com/office/drawing/2014/main" id="{DB172ED5-6CF8-F8C2-A68A-458D7FE3B69C}"/>
                </a:ext>
              </a:extLst>
            </p:cNvPr>
            <p:cNvPicPr>
              <a:picLocks noChangeAspect="1"/>
            </p:cNvPicPr>
            <p:nvPr/>
          </p:nvPicPr>
          <p:blipFill>
            <a:blip r:embed="rId5"/>
            <a:stretch>
              <a:fillRect/>
            </a:stretch>
          </p:blipFill>
          <p:spPr>
            <a:xfrm>
              <a:off x="9800613" y="4736113"/>
              <a:ext cx="1483490" cy="1469226"/>
            </a:xfrm>
            <a:prstGeom prst="rect">
              <a:avLst/>
            </a:prstGeom>
          </p:spPr>
        </p:pic>
        <p:sp>
          <p:nvSpPr>
            <p:cNvPr id="25" name="文本框 23">
              <a:extLst>
                <a:ext uri="{FF2B5EF4-FFF2-40B4-BE49-F238E27FC236}">
                  <a16:creationId xmlns:a16="http://schemas.microsoft.com/office/drawing/2014/main" id="{49796BA7-3A9A-63B5-B300-2F8690034A9E}"/>
                </a:ext>
              </a:extLst>
            </p:cNvPr>
            <p:cNvSpPr txBox="1"/>
            <p:nvPr/>
          </p:nvSpPr>
          <p:spPr>
            <a:xfrm>
              <a:off x="9955849" y="6194453"/>
              <a:ext cx="1189506" cy="46710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微软雅黑" panose="020B0503020204020204" pitchFamily="34" charset="-122"/>
                  <a:ea typeface="微软雅黑" panose="020B0503020204020204" pitchFamily="34" charset="-122"/>
                  <a:cs typeface="+mn-ea"/>
                  <a:sym typeface="+mn-lt"/>
                </a:rPr>
                <a:t>微信扫一扫</a:t>
              </a:r>
              <a:endParaRPr lang="en-US" altLang="zh-CN" sz="1200" dirty="0">
                <a:latin typeface="微软雅黑" panose="020B0503020204020204" pitchFamily="34" charset="-122"/>
                <a:ea typeface="微软雅黑" panose="020B0503020204020204" pitchFamily="34" charset="-122"/>
                <a:cs typeface="+mn-ea"/>
                <a:sym typeface="+mn-lt"/>
              </a:endParaRPr>
            </a:p>
            <a:p>
              <a:pPr algn="ctr"/>
              <a:r>
                <a:rPr lang="zh-CN" altLang="en-US" sz="1200" dirty="0">
                  <a:latin typeface="微软雅黑" panose="020B0503020204020204" pitchFamily="34" charset="-122"/>
                  <a:ea typeface="微软雅黑" panose="020B0503020204020204" pitchFamily="34" charset="-122"/>
                  <a:cs typeface="+mn-ea"/>
                  <a:sym typeface="+mn-lt"/>
                </a:rPr>
                <a:t>关注公众号</a:t>
              </a: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4">
          <a:extLst>
            <a:ext uri="{FF2B5EF4-FFF2-40B4-BE49-F238E27FC236}">
              <a16:creationId xmlns:a16="http://schemas.microsoft.com/office/drawing/2014/main" id="{AEEAC19A-B33C-36F7-E040-B288DF00ABFE}"/>
            </a:ext>
          </a:extLst>
        </p:cNvPr>
        <p:cNvGrpSpPr/>
        <p:nvPr/>
      </p:nvGrpSpPr>
      <p:grpSpPr>
        <a:xfrm>
          <a:off x="0" y="0"/>
          <a:ext cx="0" cy="0"/>
          <a:chOff x="0" y="0"/>
          <a:chExt cx="0" cy="0"/>
        </a:xfrm>
      </p:grpSpPr>
      <p:sp>
        <p:nvSpPr>
          <p:cNvPr id="6" name="文本占位符 5">
            <a:extLst>
              <a:ext uri="{FF2B5EF4-FFF2-40B4-BE49-F238E27FC236}">
                <a16:creationId xmlns:a16="http://schemas.microsoft.com/office/drawing/2014/main" id="{C0AD48E7-4D50-FDFC-FFC0-892E12B66DD3}"/>
              </a:ext>
            </a:extLst>
          </p:cNvPr>
          <p:cNvSpPr>
            <a:spLocks noGrp="1"/>
          </p:cNvSpPr>
          <p:nvPr>
            <p:ph type="body" sz="quarter" idx="10"/>
          </p:nvPr>
        </p:nvSpPr>
        <p:spPr>
          <a:xfrm>
            <a:off x="357457" y="726827"/>
            <a:ext cx="3189301" cy="301244"/>
          </a:xfrm>
        </p:spPr>
        <p:txBody>
          <a:bodyPr/>
          <a:lstStyle/>
          <a:p>
            <a:r>
              <a:rPr lang="zh-CN" altLang="en-US" sz="1238" dirty="0">
                <a:latin typeface="微软雅黑" panose="020B0503020204020204" pitchFamily="34" charset="-122"/>
                <a:ea typeface="微软雅黑" panose="020B0503020204020204" pitchFamily="34" charset="-122"/>
                <a:cs typeface="+mn-ea"/>
                <a:sym typeface="+mn-lt"/>
              </a:rPr>
              <a:t>运输车辆电子台账管理系统</a:t>
            </a:r>
          </a:p>
        </p:txBody>
      </p:sp>
      <p:sp>
        <p:nvSpPr>
          <p:cNvPr id="989" name="Google Shape;989;p36">
            <a:extLst>
              <a:ext uri="{FF2B5EF4-FFF2-40B4-BE49-F238E27FC236}">
                <a16:creationId xmlns:a16="http://schemas.microsoft.com/office/drawing/2014/main" id="{0C6A2754-1088-561C-672F-2327547E9E70}"/>
              </a:ext>
            </a:extLst>
          </p:cNvPr>
          <p:cNvSpPr/>
          <p:nvPr/>
        </p:nvSpPr>
        <p:spPr>
          <a:xfrm>
            <a:off x="484018" y="2643971"/>
            <a:ext cx="2268375" cy="1309687"/>
          </a:xfrm>
          <a:custGeom>
            <a:avLst/>
            <a:gdLst/>
            <a:ahLst/>
            <a:cxnLst/>
            <a:rect l="l" t="t" r="r" b="b"/>
            <a:pathLst>
              <a:path w="21695" h="12526" extrusionOk="0">
                <a:moveTo>
                  <a:pt x="10847" y="0"/>
                </a:moveTo>
                <a:cubicBezTo>
                  <a:pt x="7970" y="0"/>
                  <a:pt x="5212" y="660"/>
                  <a:pt x="3178" y="1834"/>
                </a:cubicBezTo>
                <a:cubicBezTo>
                  <a:pt x="1143" y="3008"/>
                  <a:pt x="1" y="4601"/>
                  <a:pt x="1" y="6262"/>
                </a:cubicBezTo>
                <a:cubicBezTo>
                  <a:pt x="1" y="7923"/>
                  <a:pt x="1143" y="9516"/>
                  <a:pt x="3178" y="10690"/>
                </a:cubicBezTo>
                <a:cubicBezTo>
                  <a:pt x="5212" y="11865"/>
                  <a:pt x="7970" y="12525"/>
                  <a:pt x="10847" y="12525"/>
                </a:cubicBezTo>
                <a:cubicBezTo>
                  <a:pt x="13725" y="12525"/>
                  <a:pt x="16483" y="11865"/>
                  <a:pt x="18517" y="10690"/>
                </a:cubicBezTo>
                <a:cubicBezTo>
                  <a:pt x="20552" y="9516"/>
                  <a:pt x="21694" y="7923"/>
                  <a:pt x="21694" y="6262"/>
                </a:cubicBezTo>
                <a:cubicBezTo>
                  <a:pt x="21694" y="4601"/>
                  <a:pt x="20552" y="3008"/>
                  <a:pt x="18517" y="1834"/>
                </a:cubicBezTo>
                <a:cubicBezTo>
                  <a:pt x="16483" y="660"/>
                  <a:pt x="13725" y="0"/>
                  <a:pt x="10847" y="0"/>
                </a:cubicBezTo>
                <a:close/>
              </a:path>
            </a:pathLst>
          </a:custGeom>
          <a:solidFill>
            <a:srgbClr val="F3F3F3"/>
          </a:solidFill>
          <a:ln>
            <a:noFill/>
          </a:ln>
        </p:spPr>
        <p:txBody>
          <a:bodyPr spcFirstLastPara="1" wrap="square" lIns="68569" tIns="68569" rIns="68569" bIns="68569" anchor="ctr" anchorCtr="0">
            <a:noAutofit/>
          </a:bodyPr>
          <a:lstStyle/>
          <a:p>
            <a:endParaRPr sz="1350">
              <a:cs typeface="+mn-ea"/>
              <a:sym typeface="+mn-lt"/>
            </a:endParaRPr>
          </a:p>
        </p:txBody>
      </p:sp>
      <p:pic>
        <p:nvPicPr>
          <p:cNvPr id="5" name="图片 4">
            <a:extLst>
              <a:ext uri="{FF2B5EF4-FFF2-40B4-BE49-F238E27FC236}">
                <a16:creationId xmlns:a16="http://schemas.microsoft.com/office/drawing/2014/main" id="{B7047283-6953-4377-6250-C13148AAF6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722" y="1673784"/>
            <a:ext cx="1678732" cy="1788621"/>
          </a:xfrm>
          <a:prstGeom prst="rect">
            <a:avLst/>
          </a:prstGeom>
        </p:spPr>
      </p:pic>
      <p:sp>
        <p:nvSpPr>
          <p:cNvPr id="8" name="矩形 7">
            <a:extLst>
              <a:ext uri="{FF2B5EF4-FFF2-40B4-BE49-F238E27FC236}">
                <a16:creationId xmlns:a16="http://schemas.microsoft.com/office/drawing/2014/main" id="{9A1041CC-14A9-E7A8-5675-B44C599220E0}"/>
              </a:ext>
            </a:extLst>
          </p:cNvPr>
          <p:cNvSpPr/>
          <p:nvPr/>
        </p:nvSpPr>
        <p:spPr>
          <a:xfrm>
            <a:off x="3244850" y="2039010"/>
            <a:ext cx="3313479" cy="1701748"/>
          </a:xfrm>
          <a:prstGeom prst="rect">
            <a:avLst/>
          </a:prstGeom>
        </p:spPr>
        <p:txBody>
          <a:bodyPr wrap="square">
            <a:spAutoFit/>
          </a:bodyPr>
          <a:lstStyle/>
          <a:p>
            <a:pPr>
              <a:lnSpc>
                <a:spcPct val="150000"/>
              </a:lnSpc>
            </a:pPr>
            <a:r>
              <a:rPr lang="zh-CN" altLang="en-US" sz="1013" dirty="0">
                <a:latin typeface="微软雅黑" panose="020B0503020204020204" pitchFamily="34" charset="-122"/>
                <a:ea typeface="微软雅黑" panose="020B0503020204020204" pitchFamily="34" charset="-122"/>
                <a:cs typeface="+mn-ea"/>
                <a:sym typeface="+mn-lt"/>
              </a:rPr>
              <a:t>系统面向有意在绩效评级中申报</a:t>
            </a:r>
            <a:r>
              <a:rPr lang="en-US" altLang="zh-CN" sz="1013" dirty="0">
                <a:latin typeface="微软雅黑" panose="020B0503020204020204" pitchFamily="34" charset="-122"/>
                <a:ea typeface="微软雅黑" panose="020B0503020204020204" pitchFamily="34" charset="-122"/>
                <a:cs typeface="+mn-ea"/>
                <a:sym typeface="+mn-lt"/>
              </a:rPr>
              <a:t>A</a:t>
            </a:r>
            <a:r>
              <a:rPr lang="zh-CN" altLang="en-US" sz="1013" dirty="0">
                <a:latin typeface="微软雅黑" panose="020B0503020204020204" pitchFamily="34" charset="-122"/>
                <a:ea typeface="微软雅黑" panose="020B0503020204020204" pitchFamily="34" charset="-122"/>
                <a:cs typeface="+mn-ea"/>
                <a:sym typeface="+mn-lt"/>
              </a:rPr>
              <a:t>级、</a:t>
            </a:r>
            <a:r>
              <a:rPr lang="en-US" altLang="zh-CN" sz="1013" dirty="0">
                <a:latin typeface="微软雅黑" panose="020B0503020204020204" pitchFamily="34" charset="-122"/>
                <a:ea typeface="微软雅黑" panose="020B0503020204020204" pitchFamily="34" charset="-122"/>
                <a:cs typeface="+mn-ea"/>
                <a:sym typeface="+mn-lt"/>
              </a:rPr>
              <a:t>B</a:t>
            </a:r>
            <a:r>
              <a:rPr lang="zh-CN" altLang="en-US" sz="1013" dirty="0">
                <a:latin typeface="微软雅黑" panose="020B0503020204020204" pitchFamily="34" charset="-122"/>
                <a:ea typeface="微软雅黑" panose="020B0503020204020204" pitchFamily="34" charset="-122"/>
                <a:cs typeface="+mn-ea"/>
                <a:sym typeface="+mn-lt"/>
              </a:rPr>
              <a:t>级、</a:t>
            </a:r>
            <a:r>
              <a:rPr lang="en-US" altLang="zh-CN" sz="1013" dirty="0">
                <a:latin typeface="微软雅黑" panose="020B0503020204020204" pitchFamily="34" charset="-122"/>
                <a:ea typeface="微软雅黑" panose="020B0503020204020204" pitchFamily="34" charset="-122"/>
                <a:cs typeface="+mn-ea"/>
                <a:sym typeface="+mn-lt"/>
              </a:rPr>
              <a:t>B+</a:t>
            </a:r>
            <a:r>
              <a:rPr lang="zh-CN" altLang="en-US" sz="1013" dirty="0">
                <a:latin typeface="微软雅黑" panose="020B0503020204020204" pitchFamily="34" charset="-122"/>
                <a:ea typeface="微软雅黑" panose="020B0503020204020204" pitchFamily="34" charset="-122"/>
                <a:cs typeface="+mn-ea"/>
                <a:sym typeface="+mn-lt"/>
              </a:rPr>
              <a:t>级和引领性的企业客户和有意实行清洁运输的企业。</a:t>
            </a:r>
            <a:endParaRPr lang="en-US" altLang="zh-CN" sz="1013"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1013" dirty="0">
                <a:latin typeface="微软雅黑" panose="020B0503020204020204" pitchFamily="34" charset="-122"/>
                <a:ea typeface="微软雅黑" panose="020B0503020204020204" pitchFamily="34" charset="-122"/>
                <a:cs typeface="+mn-ea"/>
                <a:sym typeface="+mn-lt"/>
              </a:rPr>
              <a:t>系统集工业企业车辆信息（包括公路运输车辆、厂区内非道机械、厂区运输车辆）出入厂登记备案、车辆环保信息识别、台账记录、车辆日常管理和台账联网等功能于一体的移动源台账管理系统，为企业日常货运车辆管理提供数字化的解决服务方案。</a:t>
            </a:r>
            <a:endParaRPr lang="en-US" altLang="zh-CN" sz="1013" dirty="0">
              <a:latin typeface="微软雅黑" panose="020B0503020204020204" pitchFamily="34" charset="-122"/>
              <a:ea typeface="微软雅黑" panose="020B0503020204020204" pitchFamily="34" charset="-122"/>
              <a:cs typeface="+mn-ea"/>
              <a:sym typeface="+mn-lt"/>
            </a:endParaRPr>
          </a:p>
        </p:txBody>
      </p:sp>
      <p:cxnSp>
        <p:nvCxnSpPr>
          <p:cNvPr id="17" name="koppt-矩形">
            <a:extLst>
              <a:ext uri="{FF2B5EF4-FFF2-40B4-BE49-F238E27FC236}">
                <a16:creationId xmlns:a16="http://schemas.microsoft.com/office/drawing/2014/main" id="{A174B55E-18C2-C92E-110F-A00FBC5427C3}"/>
              </a:ext>
            </a:extLst>
          </p:cNvPr>
          <p:cNvCxnSpPr/>
          <p:nvPr/>
        </p:nvCxnSpPr>
        <p:spPr>
          <a:xfrm>
            <a:off x="3339117" y="1851098"/>
            <a:ext cx="87010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koppt-矩形">
            <a:extLst>
              <a:ext uri="{FF2B5EF4-FFF2-40B4-BE49-F238E27FC236}">
                <a16:creationId xmlns:a16="http://schemas.microsoft.com/office/drawing/2014/main" id="{7B833267-AF8D-B5CB-FAB4-802AEEEE94DD}"/>
              </a:ext>
            </a:extLst>
          </p:cNvPr>
          <p:cNvCxnSpPr>
            <a:cxnSpLocks/>
          </p:cNvCxnSpPr>
          <p:nvPr/>
        </p:nvCxnSpPr>
        <p:spPr>
          <a:xfrm>
            <a:off x="4194541" y="1851098"/>
            <a:ext cx="1400989"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koppt-矩形">
            <a:extLst>
              <a:ext uri="{FF2B5EF4-FFF2-40B4-BE49-F238E27FC236}">
                <a16:creationId xmlns:a16="http://schemas.microsoft.com/office/drawing/2014/main" id="{9A366C36-FF62-88F8-6E52-22D6264F29DD}"/>
              </a:ext>
            </a:extLst>
          </p:cNvPr>
          <p:cNvCxnSpPr>
            <a:cxnSpLocks/>
          </p:cNvCxnSpPr>
          <p:nvPr/>
        </p:nvCxnSpPr>
        <p:spPr>
          <a:xfrm>
            <a:off x="5595530" y="1851098"/>
            <a:ext cx="962799"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koppt-文本框">
            <a:extLst>
              <a:ext uri="{FF2B5EF4-FFF2-40B4-BE49-F238E27FC236}">
                <a16:creationId xmlns:a16="http://schemas.microsoft.com/office/drawing/2014/main" id="{1BC64135-6087-3894-5676-E25A1F710160}"/>
              </a:ext>
            </a:extLst>
          </p:cNvPr>
          <p:cNvSpPr/>
          <p:nvPr/>
        </p:nvSpPr>
        <p:spPr>
          <a:xfrm>
            <a:off x="3346948" y="1538344"/>
            <a:ext cx="901552" cy="298608"/>
          </a:xfrm>
          <a:prstGeom prst="rect">
            <a:avLst/>
          </a:prstGeom>
        </p:spPr>
        <p:txBody>
          <a:bodyPr wrap="square">
            <a:spAutoFit/>
          </a:bodyPr>
          <a:lstStyle/>
          <a:p>
            <a:pPr algn="ctr">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系统简介</a:t>
            </a:r>
          </a:p>
        </p:txBody>
      </p:sp>
      <p:grpSp>
        <p:nvGrpSpPr>
          <p:cNvPr id="9" name="组合 1">
            <a:extLst>
              <a:ext uri="{FF2B5EF4-FFF2-40B4-BE49-F238E27FC236}">
                <a16:creationId xmlns:a16="http://schemas.microsoft.com/office/drawing/2014/main" id="{55F6F45A-7985-4FD1-36AD-F33EA8B75B2F}"/>
              </a:ext>
            </a:extLst>
          </p:cNvPr>
          <p:cNvGrpSpPr/>
          <p:nvPr/>
        </p:nvGrpSpPr>
        <p:grpSpPr>
          <a:xfrm>
            <a:off x="2085795" y="6283009"/>
            <a:ext cx="3509735" cy="2250907"/>
            <a:chOff x="3183146" y="2856411"/>
            <a:chExt cx="6239528" cy="4001613"/>
          </a:xfrm>
        </p:grpSpPr>
        <p:sp>
          <p:nvSpPr>
            <p:cNvPr id="10" name="koppt-连接线">
              <a:extLst>
                <a:ext uri="{FF2B5EF4-FFF2-40B4-BE49-F238E27FC236}">
                  <a16:creationId xmlns:a16="http://schemas.microsoft.com/office/drawing/2014/main" id="{460DEA3F-3F4D-78AE-49FE-EF45C1DB177E}"/>
                </a:ext>
              </a:extLst>
            </p:cNvPr>
            <p:cNvSpPr/>
            <p:nvPr/>
          </p:nvSpPr>
          <p:spPr>
            <a:xfrm rot="10800000" flipH="1">
              <a:off x="3183146" y="5638811"/>
              <a:ext cx="2717349" cy="517884"/>
            </a:xfrm>
            <a:prstGeom prst="bentArrow">
              <a:avLst>
                <a:gd name="adj1" fmla="val 17673"/>
                <a:gd name="adj2" fmla="val 3577"/>
                <a:gd name="adj3" fmla="val 0"/>
                <a:gd name="adj4" fmla="val 703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710">
                <a:defRPr/>
              </a:pPr>
              <a:endParaRPr lang="en-US" sz="1500" dirty="0">
                <a:solidFill>
                  <a:srgbClr val="303030"/>
                </a:solidFill>
                <a:latin typeface="Arial"/>
                <a:ea typeface="微软雅黑"/>
              </a:endParaRPr>
            </a:p>
          </p:txBody>
        </p:sp>
        <p:sp>
          <p:nvSpPr>
            <p:cNvPr id="11" name="koppt-连接线">
              <a:extLst>
                <a:ext uri="{FF2B5EF4-FFF2-40B4-BE49-F238E27FC236}">
                  <a16:creationId xmlns:a16="http://schemas.microsoft.com/office/drawing/2014/main" id="{15FDB94E-2CD1-2BB7-20B9-D32115815A45}"/>
                </a:ext>
              </a:extLst>
            </p:cNvPr>
            <p:cNvSpPr/>
            <p:nvPr/>
          </p:nvSpPr>
          <p:spPr>
            <a:xfrm rot="5400000" flipH="1">
              <a:off x="5344311" y="4533610"/>
              <a:ext cx="3136616" cy="1512208"/>
            </a:xfrm>
            <a:custGeom>
              <a:avLst/>
              <a:gdLst>
                <a:gd name="connsiteX0" fmla="*/ 3136616 w 3136616"/>
                <a:gd name="connsiteY0" fmla="*/ 109527 h 1221966"/>
                <a:gd name="connsiteX1" fmla="*/ 3136616 w 3136616"/>
                <a:gd name="connsiteY1" fmla="*/ 54764 h 1221966"/>
                <a:gd name="connsiteX2" fmla="*/ 3136616 w 3136616"/>
                <a:gd name="connsiteY2" fmla="*/ 0 h 1221966"/>
                <a:gd name="connsiteX3" fmla="*/ 1949448 w 3136616"/>
                <a:gd name="connsiteY3" fmla="*/ 0 h 1221966"/>
                <a:gd name="connsiteX4" fmla="*/ 1513756 w 3136616"/>
                <a:gd name="connsiteY4" fmla="*/ 435692 h 1221966"/>
                <a:gd name="connsiteX5" fmla="*/ 1513756 w 3136616"/>
                <a:gd name="connsiteY5" fmla="*/ 610983 h 1221966"/>
                <a:gd name="connsiteX6" fmla="*/ 1513333 w 3136616"/>
                <a:gd name="connsiteY6" fmla="*/ 610983 h 1221966"/>
                <a:gd name="connsiteX7" fmla="*/ 1513333 w 3136616"/>
                <a:gd name="connsiteY7" fmla="*/ 786274 h 1221966"/>
                <a:gd name="connsiteX8" fmla="*/ 1187168 w 3136616"/>
                <a:gd name="connsiteY8" fmla="*/ 1112439 h 1221966"/>
                <a:gd name="connsiteX9" fmla="*/ 0 w 3136616"/>
                <a:gd name="connsiteY9" fmla="*/ 1112439 h 1221966"/>
                <a:gd name="connsiteX10" fmla="*/ 0 w 3136616"/>
                <a:gd name="connsiteY10" fmla="*/ 1167202 h 1221966"/>
                <a:gd name="connsiteX11" fmla="*/ 0 w 3136616"/>
                <a:gd name="connsiteY11" fmla="*/ 1221966 h 1221966"/>
                <a:gd name="connsiteX12" fmla="*/ 1187168 w 3136616"/>
                <a:gd name="connsiteY12" fmla="*/ 1221966 h 1221966"/>
                <a:gd name="connsiteX13" fmla="*/ 1622860 w 3136616"/>
                <a:gd name="connsiteY13" fmla="*/ 786274 h 1221966"/>
                <a:gd name="connsiteX14" fmla="*/ 1622860 w 3136616"/>
                <a:gd name="connsiteY14" fmla="*/ 610983 h 1221966"/>
                <a:gd name="connsiteX15" fmla="*/ 1623283 w 3136616"/>
                <a:gd name="connsiteY15" fmla="*/ 610983 h 1221966"/>
                <a:gd name="connsiteX16" fmla="*/ 1623283 w 3136616"/>
                <a:gd name="connsiteY16" fmla="*/ 435692 h 1221966"/>
                <a:gd name="connsiteX17" fmla="*/ 1949448 w 3136616"/>
                <a:gd name="connsiteY17" fmla="*/ 109527 h 12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6616" h="1221966">
                  <a:moveTo>
                    <a:pt x="3136616" y="109527"/>
                  </a:moveTo>
                  <a:lnTo>
                    <a:pt x="3136616" y="54764"/>
                  </a:lnTo>
                  <a:lnTo>
                    <a:pt x="3136616" y="0"/>
                  </a:lnTo>
                  <a:lnTo>
                    <a:pt x="1949448" y="0"/>
                  </a:lnTo>
                  <a:cubicBezTo>
                    <a:pt x="1708822" y="0"/>
                    <a:pt x="1513756" y="195066"/>
                    <a:pt x="1513756" y="435692"/>
                  </a:cubicBezTo>
                  <a:lnTo>
                    <a:pt x="1513756" y="610983"/>
                  </a:lnTo>
                  <a:lnTo>
                    <a:pt x="1513333" y="610983"/>
                  </a:lnTo>
                  <a:lnTo>
                    <a:pt x="1513333" y="786274"/>
                  </a:lnTo>
                  <a:cubicBezTo>
                    <a:pt x="1513333" y="966410"/>
                    <a:pt x="1367304" y="1112439"/>
                    <a:pt x="1187168" y="1112439"/>
                  </a:cubicBezTo>
                  <a:lnTo>
                    <a:pt x="0" y="1112439"/>
                  </a:lnTo>
                  <a:lnTo>
                    <a:pt x="0" y="1167202"/>
                  </a:lnTo>
                  <a:lnTo>
                    <a:pt x="0" y="1221966"/>
                  </a:lnTo>
                  <a:lnTo>
                    <a:pt x="1187168" y="1221966"/>
                  </a:lnTo>
                  <a:cubicBezTo>
                    <a:pt x="1427794" y="1221966"/>
                    <a:pt x="1622860" y="1026900"/>
                    <a:pt x="1622860" y="786274"/>
                  </a:cubicBezTo>
                  <a:lnTo>
                    <a:pt x="1622860" y="610983"/>
                  </a:lnTo>
                  <a:lnTo>
                    <a:pt x="1623283" y="610983"/>
                  </a:lnTo>
                  <a:lnTo>
                    <a:pt x="1623283" y="435692"/>
                  </a:lnTo>
                  <a:cubicBezTo>
                    <a:pt x="1623283" y="255556"/>
                    <a:pt x="1769312" y="109527"/>
                    <a:pt x="1949448" y="10952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73710">
                <a:defRPr/>
              </a:pPr>
              <a:endParaRPr lang="en-US" sz="1500" dirty="0">
                <a:solidFill>
                  <a:srgbClr val="303030"/>
                </a:solidFill>
                <a:latin typeface="Arial"/>
                <a:ea typeface="微软雅黑"/>
              </a:endParaRPr>
            </a:p>
          </p:txBody>
        </p:sp>
        <p:sp>
          <p:nvSpPr>
            <p:cNvPr id="12" name="koppt-连接线">
              <a:extLst>
                <a:ext uri="{FF2B5EF4-FFF2-40B4-BE49-F238E27FC236}">
                  <a16:creationId xmlns:a16="http://schemas.microsoft.com/office/drawing/2014/main" id="{BC35FE3F-D29E-82F8-EB11-176D7EEE0CB6}"/>
                </a:ext>
              </a:extLst>
            </p:cNvPr>
            <p:cNvSpPr/>
            <p:nvPr/>
          </p:nvSpPr>
          <p:spPr>
            <a:xfrm rot="10800000">
              <a:off x="5993488" y="5674133"/>
              <a:ext cx="3429186" cy="775550"/>
            </a:xfrm>
            <a:prstGeom prst="bentArrow">
              <a:avLst>
                <a:gd name="adj1" fmla="val 17673"/>
                <a:gd name="adj2" fmla="val 3577"/>
                <a:gd name="adj3" fmla="val 0"/>
                <a:gd name="adj4" fmla="val 703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710">
                <a:defRPr/>
              </a:pPr>
              <a:endParaRPr lang="en-US" sz="1500" dirty="0">
                <a:solidFill>
                  <a:srgbClr val="303030"/>
                </a:solidFill>
                <a:latin typeface="Arial"/>
                <a:ea typeface="微软雅黑"/>
              </a:endParaRPr>
            </a:p>
          </p:txBody>
        </p:sp>
        <p:sp>
          <p:nvSpPr>
            <p:cNvPr id="13" name="koppt-连接线">
              <a:extLst>
                <a:ext uri="{FF2B5EF4-FFF2-40B4-BE49-F238E27FC236}">
                  <a16:creationId xmlns:a16="http://schemas.microsoft.com/office/drawing/2014/main" id="{65245FB3-483F-CC98-7C9F-71866DB9F1CA}"/>
                </a:ext>
              </a:extLst>
            </p:cNvPr>
            <p:cNvSpPr/>
            <p:nvPr/>
          </p:nvSpPr>
          <p:spPr>
            <a:xfrm>
              <a:off x="5831413" y="2856411"/>
              <a:ext cx="244248" cy="4001593"/>
            </a:xfrm>
            <a:prstGeom prst="upArrow">
              <a:avLst>
                <a:gd name="adj1" fmla="val 5354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3710">
                <a:defRPr/>
              </a:pPr>
              <a:endParaRPr lang="en-US" sz="1500" dirty="0">
                <a:solidFill>
                  <a:srgbClr val="303030"/>
                </a:solidFill>
                <a:latin typeface="Arial"/>
                <a:ea typeface="微软雅黑"/>
              </a:endParaRPr>
            </a:p>
          </p:txBody>
        </p:sp>
        <p:sp>
          <p:nvSpPr>
            <p:cNvPr id="15" name="koppt-连接线">
              <a:extLst>
                <a:ext uri="{FF2B5EF4-FFF2-40B4-BE49-F238E27FC236}">
                  <a16:creationId xmlns:a16="http://schemas.microsoft.com/office/drawing/2014/main" id="{C7F76C69-BD0D-B0BD-482D-FC06AF194A7C}"/>
                </a:ext>
              </a:extLst>
            </p:cNvPr>
            <p:cNvSpPr/>
            <p:nvPr/>
          </p:nvSpPr>
          <p:spPr>
            <a:xfrm rot="16200000">
              <a:off x="3372993" y="4532704"/>
              <a:ext cx="3138432" cy="1512208"/>
            </a:xfrm>
            <a:custGeom>
              <a:avLst/>
              <a:gdLst>
                <a:gd name="connsiteX0" fmla="*/ 3138432 w 3138432"/>
                <a:gd name="connsiteY0" fmla="*/ 0 h 1221965"/>
                <a:gd name="connsiteX1" fmla="*/ 3138432 w 3138432"/>
                <a:gd name="connsiteY1" fmla="*/ 54764 h 1221965"/>
                <a:gd name="connsiteX2" fmla="*/ 3138432 w 3138432"/>
                <a:gd name="connsiteY2" fmla="*/ 109527 h 1221965"/>
                <a:gd name="connsiteX3" fmla="*/ 1951263 w 3138432"/>
                <a:gd name="connsiteY3" fmla="*/ 109527 h 1221965"/>
                <a:gd name="connsiteX4" fmla="*/ 1625098 w 3138432"/>
                <a:gd name="connsiteY4" fmla="*/ 435692 h 1221965"/>
                <a:gd name="connsiteX5" fmla="*/ 1625098 w 3138432"/>
                <a:gd name="connsiteY5" fmla="*/ 610983 h 1221965"/>
                <a:gd name="connsiteX6" fmla="*/ 1622859 w 3138432"/>
                <a:gd name="connsiteY6" fmla="*/ 610983 h 1221965"/>
                <a:gd name="connsiteX7" fmla="*/ 1622859 w 3138432"/>
                <a:gd name="connsiteY7" fmla="*/ 786273 h 1221965"/>
                <a:gd name="connsiteX8" fmla="*/ 1187167 w 3138432"/>
                <a:gd name="connsiteY8" fmla="*/ 1221965 h 1221965"/>
                <a:gd name="connsiteX9" fmla="*/ 0 w 3138432"/>
                <a:gd name="connsiteY9" fmla="*/ 1221965 h 1221965"/>
                <a:gd name="connsiteX10" fmla="*/ 0 w 3138432"/>
                <a:gd name="connsiteY10" fmla="*/ 1167201 h 1221965"/>
                <a:gd name="connsiteX11" fmla="*/ 0 w 3138432"/>
                <a:gd name="connsiteY11" fmla="*/ 1112438 h 1221965"/>
                <a:gd name="connsiteX12" fmla="*/ 1187167 w 3138432"/>
                <a:gd name="connsiteY12" fmla="*/ 1112438 h 1221965"/>
                <a:gd name="connsiteX13" fmla="*/ 1513332 w 3138432"/>
                <a:gd name="connsiteY13" fmla="*/ 786273 h 1221965"/>
                <a:gd name="connsiteX14" fmla="*/ 1513332 w 3138432"/>
                <a:gd name="connsiteY14" fmla="*/ 610982 h 1221965"/>
                <a:gd name="connsiteX15" fmla="*/ 1515571 w 3138432"/>
                <a:gd name="connsiteY15" fmla="*/ 610982 h 1221965"/>
                <a:gd name="connsiteX16" fmla="*/ 1515571 w 3138432"/>
                <a:gd name="connsiteY16" fmla="*/ 435692 h 1221965"/>
                <a:gd name="connsiteX17" fmla="*/ 1951263 w 3138432"/>
                <a:gd name="connsiteY17" fmla="*/ 0 h 122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8432" h="1221965">
                  <a:moveTo>
                    <a:pt x="3138432" y="0"/>
                  </a:moveTo>
                  <a:lnTo>
                    <a:pt x="3138432" y="54764"/>
                  </a:lnTo>
                  <a:lnTo>
                    <a:pt x="3138432" y="109527"/>
                  </a:lnTo>
                  <a:lnTo>
                    <a:pt x="1951263" y="109527"/>
                  </a:lnTo>
                  <a:cubicBezTo>
                    <a:pt x="1771127" y="109527"/>
                    <a:pt x="1625098" y="255556"/>
                    <a:pt x="1625098" y="435692"/>
                  </a:cubicBezTo>
                  <a:lnTo>
                    <a:pt x="1625098" y="610983"/>
                  </a:lnTo>
                  <a:lnTo>
                    <a:pt x="1622859" y="610983"/>
                  </a:lnTo>
                  <a:lnTo>
                    <a:pt x="1622859" y="786273"/>
                  </a:lnTo>
                  <a:cubicBezTo>
                    <a:pt x="1622859" y="1026899"/>
                    <a:pt x="1427793" y="1221965"/>
                    <a:pt x="1187167" y="1221965"/>
                  </a:cubicBezTo>
                  <a:lnTo>
                    <a:pt x="0" y="1221965"/>
                  </a:lnTo>
                  <a:lnTo>
                    <a:pt x="0" y="1167201"/>
                  </a:lnTo>
                  <a:lnTo>
                    <a:pt x="0" y="1112438"/>
                  </a:lnTo>
                  <a:lnTo>
                    <a:pt x="1187167" y="1112438"/>
                  </a:lnTo>
                  <a:cubicBezTo>
                    <a:pt x="1367303" y="1112438"/>
                    <a:pt x="1513332" y="966409"/>
                    <a:pt x="1513332" y="786273"/>
                  </a:cubicBezTo>
                  <a:lnTo>
                    <a:pt x="1513332" y="610982"/>
                  </a:lnTo>
                  <a:lnTo>
                    <a:pt x="1515571" y="610982"/>
                  </a:lnTo>
                  <a:lnTo>
                    <a:pt x="1515571" y="435692"/>
                  </a:lnTo>
                  <a:cubicBezTo>
                    <a:pt x="1515571" y="195066"/>
                    <a:pt x="1710637" y="0"/>
                    <a:pt x="19512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773710">
                <a:defRPr/>
              </a:pPr>
              <a:endParaRPr lang="en-US" sz="1500" dirty="0">
                <a:solidFill>
                  <a:srgbClr val="303030"/>
                </a:solidFill>
                <a:latin typeface="Arial"/>
                <a:ea typeface="微软雅黑"/>
              </a:endParaRPr>
            </a:p>
          </p:txBody>
        </p:sp>
        <p:sp>
          <p:nvSpPr>
            <p:cNvPr id="16" name="koppt-图标">
              <a:extLst>
                <a:ext uri="{FF2B5EF4-FFF2-40B4-BE49-F238E27FC236}">
                  <a16:creationId xmlns:a16="http://schemas.microsoft.com/office/drawing/2014/main" id="{041CD10A-67A7-EAA3-61D3-0BA17C393371}"/>
                </a:ext>
              </a:extLst>
            </p:cNvPr>
            <p:cNvSpPr>
              <a:spLocks noEditPoints="1"/>
            </p:cNvSpPr>
            <p:nvPr/>
          </p:nvSpPr>
          <p:spPr bwMode="auto">
            <a:xfrm>
              <a:off x="3713388" y="5125469"/>
              <a:ext cx="472715" cy="513340"/>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pPr defTabSz="773710">
                <a:defRPr/>
              </a:pPr>
              <a:endParaRPr lang="en-US" sz="1500">
                <a:solidFill>
                  <a:srgbClr val="303030"/>
                </a:solidFill>
                <a:latin typeface="Arial"/>
                <a:ea typeface="微软雅黑"/>
              </a:endParaRPr>
            </a:p>
          </p:txBody>
        </p:sp>
      </p:grpSp>
      <p:grpSp>
        <p:nvGrpSpPr>
          <p:cNvPr id="21" name="组合 20">
            <a:extLst>
              <a:ext uri="{FF2B5EF4-FFF2-40B4-BE49-F238E27FC236}">
                <a16:creationId xmlns:a16="http://schemas.microsoft.com/office/drawing/2014/main" id="{C77EC24F-B410-D8AD-1264-37F4DF2745F7}"/>
              </a:ext>
            </a:extLst>
          </p:cNvPr>
          <p:cNvGrpSpPr/>
          <p:nvPr/>
        </p:nvGrpSpPr>
        <p:grpSpPr>
          <a:xfrm>
            <a:off x="1391297" y="7124396"/>
            <a:ext cx="1206353" cy="829443"/>
            <a:chOff x="4282556" y="1667574"/>
            <a:chExt cx="4293003" cy="2951705"/>
          </a:xfrm>
        </p:grpSpPr>
        <p:grpSp>
          <p:nvGrpSpPr>
            <p:cNvPr id="22" name="组合 21">
              <a:extLst>
                <a:ext uri="{FF2B5EF4-FFF2-40B4-BE49-F238E27FC236}">
                  <a16:creationId xmlns:a16="http://schemas.microsoft.com/office/drawing/2014/main" id="{98F93392-DA27-FC5C-0B9F-771335DFB07D}"/>
                </a:ext>
              </a:extLst>
            </p:cNvPr>
            <p:cNvGrpSpPr/>
            <p:nvPr/>
          </p:nvGrpSpPr>
          <p:grpSpPr>
            <a:xfrm>
              <a:off x="5232112" y="1667574"/>
              <a:ext cx="3343447" cy="2536651"/>
              <a:chOff x="4653271" y="2173410"/>
              <a:chExt cx="3137054" cy="2380062"/>
            </a:xfrm>
          </p:grpSpPr>
          <p:pic>
            <p:nvPicPr>
              <p:cNvPr id="29" name="Picture 2" descr="电脑开机显示器没反应__财经头条">
                <a:extLst>
                  <a:ext uri="{FF2B5EF4-FFF2-40B4-BE49-F238E27FC236}">
                    <a16:creationId xmlns:a16="http://schemas.microsoft.com/office/drawing/2014/main" id="{7B9BCC72-7CF6-3D52-6060-75654AB384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3271" y="2173410"/>
                <a:ext cx="3137054" cy="2380062"/>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C6E8E042-F468-E833-CEC3-E40F1A2DE2C0}"/>
                  </a:ext>
                </a:extLst>
              </p:cNvPr>
              <p:cNvPicPr>
                <a:picLocks/>
              </p:cNvPicPr>
              <p:nvPr/>
            </p:nvPicPr>
            <p:blipFill>
              <a:blip r:embed="rId6"/>
              <a:srcRect l="13092"/>
              <a:stretch/>
            </p:blipFill>
            <p:spPr>
              <a:xfrm>
                <a:off x="4901642" y="2454787"/>
                <a:ext cx="2613583" cy="1472400"/>
              </a:xfrm>
              <a:prstGeom prst="rect">
                <a:avLst/>
              </a:prstGeom>
            </p:spPr>
          </p:pic>
        </p:grpSp>
        <p:grpSp>
          <p:nvGrpSpPr>
            <p:cNvPr id="26" name="组合 25">
              <a:extLst>
                <a:ext uri="{FF2B5EF4-FFF2-40B4-BE49-F238E27FC236}">
                  <a16:creationId xmlns:a16="http://schemas.microsoft.com/office/drawing/2014/main" id="{87B7D54E-02AA-8E6E-A71A-4570BBEF7FC9}"/>
                </a:ext>
              </a:extLst>
            </p:cNvPr>
            <p:cNvGrpSpPr/>
            <p:nvPr/>
          </p:nvGrpSpPr>
          <p:grpSpPr>
            <a:xfrm>
              <a:off x="4282556" y="2568008"/>
              <a:ext cx="1813444" cy="2051271"/>
              <a:chOff x="2848392" y="1617892"/>
              <a:chExt cx="2768858" cy="3131984"/>
            </a:xfrm>
          </p:grpSpPr>
          <p:pic>
            <p:nvPicPr>
              <p:cNvPr id="27" name="Picture 9">
                <a:extLst>
                  <a:ext uri="{FF2B5EF4-FFF2-40B4-BE49-F238E27FC236}">
                    <a16:creationId xmlns:a16="http://schemas.microsoft.com/office/drawing/2014/main" id="{90D373A8-54E3-5E0D-9D1A-03EBFB35DFC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0651"/>
              <a:stretch>
                <a:fillRect/>
              </a:stretch>
            </p:blipFill>
            <p:spPr bwMode="auto">
              <a:xfrm>
                <a:off x="2848392" y="1617892"/>
                <a:ext cx="2768858" cy="3131984"/>
              </a:xfrm>
              <a:prstGeom prst="rect">
                <a:avLst/>
              </a:prstGeom>
              <a:noFill/>
              <a:ln>
                <a:noFill/>
              </a:ln>
              <a:effectLst>
                <a:outerShdw blurRad="241300" dist="368300" dir="5400000" algn="ctr" rotWithShape="0">
                  <a:schemeClr val="tx1">
                    <a:alpha val="40000"/>
                  </a:schemeClr>
                </a:outerShdw>
              </a:effectLst>
            </p:spPr>
          </p:pic>
          <p:pic>
            <p:nvPicPr>
              <p:cNvPr id="28" name="图片 27">
                <a:extLst>
                  <a:ext uri="{FF2B5EF4-FFF2-40B4-BE49-F238E27FC236}">
                    <a16:creationId xmlns:a16="http://schemas.microsoft.com/office/drawing/2014/main" id="{4AB54249-A495-6B76-A14B-0BF354FB9144}"/>
                  </a:ext>
                </a:extLst>
              </p:cNvPr>
              <p:cNvPicPr>
                <a:picLocks noChangeAspect="1"/>
              </p:cNvPicPr>
              <p:nvPr/>
            </p:nvPicPr>
            <p:blipFill rotWithShape="1">
              <a:blip r:embed="rId8"/>
              <a:srcRect l="1749" t="194" r="4231" b="6041"/>
              <a:stretch/>
            </p:blipFill>
            <p:spPr>
              <a:xfrm>
                <a:off x="4169514" y="1882676"/>
                <a:ext cx="1087200" cy="1848660"/>
              </a:xfrm>
              <a:prstGeom prst="rect">
                <a:avLst/>
              </a:prstGeom>
            </p:spPr>
          </p:pic>
        </p:grpSp>
      </p:grpSp>
      <p:grpSp>
        <p:nvGrpSpPr>
          <p:cNvPr id="31" name="组合 30">
            <a:extLst>
              <a:ext uri="{FF2B5EF4-FFF2-40B4-BE49-F238E27FC236}">
                <a16:creationId xmlns:a16="http://schemas.microsoft.com/office/drawing/2014/main" id="{40C4622C-4AD6-CC16-E8A3-71F3D896B8B0}"/>
              </a:ext>
            </a:extLst>
          </p:cNvPr>
          <p:cNvGrpSpPr/>
          <p:nvPr/>
        </p:nvGrpSpPr>
        <p:grpSpPr>
          <a:xfrm>
            <a:off x="1207666" y="5844630"/>
            <a:ext cx="1701852" cy="943171"/>
            <a:chOff x="609600" y="1449288"/>
            <a:chExt cx="3025514" cy="1676749"/>
          </a:xfrm>
        </p:grpSpPr>
        <p:sp>
          <p:nvSpPr>
            <p:cNvPr id="32" name="Google Shape;1267;p40">
              <a:extLst>
                <a:ext uri="{FF2B5EF4-FFF2-40B4-BE49-F238E27FC236}">
                  <a16:creationId xmlns:a16="http://schemas.microsoft.com/office/drawing/2014/main" id="{3352A964-D8FE-A13C-DE2F-7AA17A21E542}"/>
                </a:ext>
              </a:extLst>
            </p:cNvPr>
            <p:cNvSpPr txBox="1"/>
            <p:nvPr/>
          </p:nvSpPr>
          <p:spPr>
            <a:xfrm>
              <a:off x="609600" y="1502370"/>
              <a:ext cx="2257200" cy="292800"/>
            </a:xfrm>
            <a:prstGeom prst="rect">
              <a:avLst/>
            </a:prstGeom>
            <a:noFill/>
            <a:ln>
              <a:noFill/>
            </a:ln>
          </p:spPr>
          <p:txBody>
            <a:bodyPr spcFirstLastPara="1" wrap="square" lIns="68569" tIns="68569" rIns="68569" bIns="68569" anchor="ctr" anchorCtr="0">
              <a:noAutofit/>
            </a:bodyPr>
            <a:lstStyle/>
            <a:p>
              <a:r>
                <a:rPr lang="zh-CN" altLang="en-US" sz="1013" b="1" dirty="0">
                  <a:cs typeface="+mn-ea"/>
                  <a:sym typeface="+mn-lt"/>
                </a:rPr>
                <a:t>现场显示终端</a:t>
              </a:r>
              <a:endParaRPr sz="1013" b="1" dirty="0">
                <a:cs typeface="+mn-ea"/>
                <a:sym typeface="+mn-lt"/>
              </a:endParaRPr>
            </a:p>
          </p:txBody>
        </p:sp>
        <p:sp>
          <p:nvSpPr>
            <p:cNvPr id="33" name="Google Shape;1271;p40">
              <a:extLst>
                <a:ext uri="{FF2B5EF4-FFF2-40B4-BE49-F238E27FC236}">
                  <a16:creationId xmlns:a16="http://schemas.microsoft.com/office/drawing/2014/main" id="{1382C067-778B-601E-C8A3-0BD5B0F86A65}"/>
                </a:ext>
              </a:extLst>
            </p:cNvPr>
            <p:cNvSpPr txBox="1"/>
            <p:nvPr/>
          </p:nvSpPr>
          <p:spPr>
            <a:xfrm>
              <a:off x="609600" y="1830003"/>
              <a:ext cx="2257200" cy="1296034"/>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900" dirty="0">
                  <a:solidFill>
                    <a:srgbClr val="000000"/>
                  </a:solidFill>
                  <a:cs typeface="+mn-ea"/>
                  <a:sym typeface="+mn-lt"/>
                </a:rPr>
                <a:t>支持信息查询、统计汇总、语音提醒、数据上报、货物信息录入、数据关联等功能</a:t>
              </a:r>
              <a:endParaRPr sz="900" dirty="0">
                <a:cs typeface="+mn-ea"/>
                <a:sym typeface="+mn-lt"/>
              </a:endParaRPr>
            </a:p>
          </p:txBody>
        </p:sp>
        <p:pic>
          <p:nvPicPr>
            <p:cNvPr id="34" name="图片 33">
              <a:extLst>
                <a:ext uri="{FF2B5EF4-FFF2-40B4-BE49-F238E27FC236}">
                  <a16:creationId xmlns:a16="http://schemas.microsoft.com/office/drawing/2014/main" id="{B42E8868-B60E-B620-0F97-5DAEC78E51C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4168" y="1449288"/>
              <a:ext cx="850946" cy="1607980"/>
            </a:xfrm>
            <a:prstGeom prst="rect">
              <a:avLst/>
            </a:prstGeom>
          </p:spPr>
        </p:pic>
      </p:grpSp>
      <p:grpSp>
        <p:nvGrpSpPr>
          <p:cNvPr id="35" name="组合 34">
            <a:extLst>
              <a:ext uri="{FF2B5EF4-FFF2-40B4-BE49-F238E27FC236}">
                <a16:creationId xmlns:a16="http://schemas.microsoft.com/office/drawing/2014/main" id="{35CE2FBF-B285-E73E-938E-D830AE14428D}"/>
              </a:ext>
            </a:extLst>
          </p:cNvPr>
          <p:cNvGrpSpPr/>
          <p:nvPr/>
        </p:nvGrpSpPr>
        <p:grpSpPr>
          <a:xfrm>
            <a:off x="4292542" y="5537552"/>
            <a:ext cx="1219776" cy="1220717"/>
            <a:chOff x="9094705" y="1287879"/>
            <a:chExt cx="2248435" cy="2250171"/>
          </a:xfrm>
        </p:grpSpPr>
        <p:sp>
          <p:nvSpPr>
            <p:cNvPr id="36" name="Google Shape;1269;p40">
              <a:extLst>
                <a:ext uri="{FF2B5EF4-FFF2-40B4-BE49-F238E27FC236}">
                  <a16:creationId xmlns:a16="http://schemas.microsoft.com/office/drawing/2014/main" id="{6F5AF9C6-E354-7985-F56D-1CC3144DC9A8}"/>
                </a:ext>
              </a:extLst>
            </p:cNvPr>
            <p:cNvSpPr txBox="1"/>
            <p:nvPr/>
          </p:nvSpPr>
          <p:spPr>
            <a:xfrm>
              <a:off x="9872777" y="1853924"/>
              <a:ext cx="1467373" cy="292800"/>
            </a:xfrm>
            <a:prstGeom prst="rect">
              <a:avLst/>
            </a:prstGeom>
            <a:noFill/>
            <a:ln>
              <a:noFill/>
            </a:ln>
          </p:spPr>
          <p:txBody>
            <a:bodyPr spcFirstLastPara="1" wrap="square" lIns="68569" tIns="68569" rIns="68569" bIns="68569" anchor="ctr" anchorCtr="0">
              <a:noAutofit/>
            </a:bodyPr>
            <a:lstStyle/>
            <a:p>
              <a:pPr algn="r"/>
              <a:r>
                <a:rPr lang="zh-CN" altLang="en-US" sz="1013" b="1" dirty="0">
                  <a:cs typeface="+mn-ea"/>
                  <a:sym typeface="+mn-lt"/>
                </a:rPr>
                <a:t>高清摄像机</a:t>
              </a:r>
              <a:endParaRPr sz="1013" b="1" dirty="0">
                <a:cs typeface="+mn-ea"/>
                <a:sym typeface="+mn-lt"/>
              </a:endParaRPr>
            </a:p>
          </p:txBody>
        </p:sp>
        <p:sp>
          <p:nvSpPr>
            <p:cNvPr id="37" name="Google Shape;1272;p40">
              <a:extLst>
                <a:ext uri="{FF2B5EF4-FFF2-40B4-BE49-F238E27FC236}">
                  <a16:creationId xmlns:a16="http://schemas.microsoft.com/office/drawing/2014/main" id="{0CC42685-C95F-B25C-9FF2-02CCCF37DBBA}"/>
                </a:ext>
              </a:extLst>
            </p:cNvPr>
            <p:cNvSpPr txBox="1"/>
            <p:nvPr/>
          </p:nvSpPr>
          <p:spPr>
            <a:xfrm>
              <a:off x="9807806" y="2122535"/>
              <a:ext cx="1535334" cy="1055636"/>
            </a:xfrm>
            <a:prstGeom prst="rect">
              <a:avLst/>
            </a:prstGeom>
            <a:noFill/>
            <a:ln>
              <a:noFill/>
            </a:ln>
          </p:spPr>
          <p:txBody>
            <a:bodyPr spcFirstLastPara="1" wrap="square" lIns="68569" tIns="68569" rIns="68569" bIns="68569" anchor="ctr" anchorCtr="0">
              <a:noAutofit/>
            </a:bodyPr>
            <a:lstStyle/>
            <a:p>
              <a:pPr algn="r"/>
              <a:r>
                <a:rPr lang="zh-CN" altLang="en-US" sz="900" dirty="0">
                  <a:cs typeface="+mn-ea"/>
                  <a:sym typeface="+mn-lt"/>
                </a:rPr>
                <a:t>自动识别车牌、进出厂照片抓拍、视频监控</a:t>
              </a:r>
              <a:endParaRPr sz="900" dirty="0">
                <a:cs typeface="+mn-ea"/>
                <a:sym typeface="+mn-lt"/>
              </a:endParaRPr>
            </a:p>
          </p:txBody>
        </p:sp>
        <p:pic>
          <p:nvPicPr>
            <p:cNvPr id="38" name="图片 37">
              <a:extLst>
                <a:ext uri="{FF2B5EF4-FFF2-40B4-BE49-F238E27FC236}">
                  <a16:creationId xmlns:a16="http://schemas.microsoft.com/office/drawing/2014/main" id="{C2F0874F-F92A-63BA-EA07-BE8961EF99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94705" y="1287879"/>
              <a:ext cx="882317" cy="2250171"/>
            </a:xfrm>
            <a:prstGeom prst="rect">
              <a:avLst/>
            </a:prstGeom>
          </p:spPr>
        </p:pic>
      </p:grpSp>
      <p:grpSp>
        <p:nvGrpSpPr>
          <p:cNvPr id="39" name="组合 38">
            <a:extLst>
              <a:ext uri="{FF2B5EF4-FFF2-40B4-BE49-F238E27FC236}">
                <a16:creationId xmlns:a16="http://schemas.microsoft.com/office/drawing/2014/main" id="{53DF86AF-690C-D946-B127-C1EB237D4386}"/>
              </a:ext>
            </a:extLst>
          </p:cNvPr>
          <p:cNvGrpSpPr/>
          <p:nvPr/>
        </p:nvGrpSpPr>
        <p:grpSpPr>
          <a:xfrm>
            <a:off x="4878139" y="6829530"/>
            <a:ext cx="1342209" cy="1038446"/>
            <a:chOff x="609599" y="4365905"/>
            <a:chExt cx="2386149" cy="1846127"/>
          </a:xfrm>
        </p:grpSpPr>
        <p:sp>
          <p:nvSpPr>
            <p:cNvPr id="40" name="Google Shape;1268;p40">
              <a:extLst>
                <a:ext uri="{FF2B5EF4-FFF2-40B4-BE49-F238E27FC236}">
                  <a16:creationId xmlns:a16="http://schemas.microsoft.com/office/drawing/2014/main" id="{508C5D14-F1C2-6D05-A1B7-557597B3FA95}"/>
                </a:ext>
              </a:extLst>
            </p:cNvPr>
            <p:cNvSpPr txBox="1"/>
            <p:nvPr/>
          </p:nvSpPr>
          <p:spPr>
            <a:xfrm>
              <a:off x="609600" y="4365905"/>
              <a:ext cx="2257200" cy="292800"/>
            </a:xfrm>
            <a:prstGeom prst="rect">
              <a:avLst/>
            </a:prstGeom>
            <a:noFill/>
            <a:ln>
              <a:noFill/>
            </a:ln>
          </p:spPr>
          <p:txBody>
            <a:bodyPr spcFirstLastPara="1" wrap="square" lIns="68569" tIns="68569" rIns="68569" bIns="68569" anchor="ctr" anchorCtr="0">
              <a:noAutofit/>
            </a:bodyPr>
            <a:lstStyle/>
            <a:p>
              <a:r>
                <a:rPr lang="zh-CN" altLang="en-US" sz="1013" b="1" dirty="0">
                  <a:cs typeface="+mn-ea"/>
                  <a:sym typeface="+mn-lt"/>
                </a:rPr>
                <a:t>视频存储硬盘</a:t>
              </a:r>
              <a:endParaRPr sz="1013" b="1" dirty="0">
                <a:cs typeface="+mn-ea"/>
                <a:sym typeface="+mn-lt"/>
              </a:endParaRPr>
            </a:p>
          </p:txBody>
        </p:sp>
        <p:sp>
          <p:nvSpPr>
            <p:cNvPr id="41" name="Google Shape;1278;p40">
              <a:extLst>
                <a:ext uri="{FF2B5EF4-FFF2-40B4-BE49-F238E27FC236}">
                  <a16:creationId xmlns:a16="http://schemas.microsoft.com/office/drawing/2014/main" id="{396E2B8F-1C06-9005-D6E2-70092DE49324}"/>
                </a:ext>
              </a:extLst>
            </p:cNvPr>
            <p:cNvSpPr txBox="1"/>
            <p:nvPr/>
          </p:nvSpPr>
          <p:spPr>
            <a:xfrm>
              <a:off x="609599" y="4658705"/>
              <a:ext cx="2386149" cy="818985"/>
            </a:xfrm>
            <a:prstGeom prst="rect">
              <a:avLst/>
            </a:prstGeom>
            <a:noFill/>
            <a:ln>
              <a:noFill/>
            </a:ln>
          </p:spPr>
          <p:txBody>
            <a:bodyPr spcFirstLastPara="1" wrap="square" lIns="68569" tIns="68569" rIns="68569" bIns="68569" anchor="ctr" anchorCtr="0">
              <a:noAutofit/>
            </a:bodyPr>
            <a:lstStyle/>
            <a:p>
              <a:r>
                <a:rPr lang="zh-CN" altLang="en-US" sz="900" dirty="0">
                  <a:solidFill>
                    <a:srgbClr val="000000"/>
                  </a:solidFill>
                  <a:cs typeface="+mn-ea"/>
                  <a:sym typeface="+mn-lt"/>
                </a:rPr>
                <a:t>本地存储不少于一年门禁监控视频记录（按日期保存）</a:t>
              </a:r>
              <a:endParaRPr sz="900" dirty="0">
                <a:solidFill>
                  <a:srgbClr val="000000"/>
                </a:solidFill>
                <a:cs typeface="+mn-ea"/>
                <a:sym typeface="+mn-lt"/>
              </a:endParaRPr>
            </a:p>
          </p:txBody>
        </p:sp>
        <p:pic>
          <p:nvPicPr>
            <p:cNvPr id="42" name="图片 41">
              <a:extLst>
                <a:ext uri="{FF2B5EF4-FFF2-40B4-BE49-F238E27FC236}">
                  <a16:creationId xmlns:a16="http://schemas.microsoft.com/office/drawing/2014/main" id="{7B5BA637-30C0-A66C-05D2-109CDDAED6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8607" b="88525" l="10855" r="90855">
                          <a14:foregroundMark x1="33932" y1="56967" x2="33932" y2="56967"/>
                          <a14:foregroundMark x1="13162" y1="58607" x2="13162" y2="58607"/>
                          <a14:foregroundMark x1="10940" y1="60656" x2="10940" y2="60656"/>
                          <a14:foregroundMark x1="88205" y1="60656" x2="88205" y2="60656"/>
                          <a14:foregroundMark x1="90855" y1="65984" x2="90855" y2="65984"/>
                        </a14:backgroundRemoval>
                      </a14:imgEffect>
                    </a14:imgLayer>
                  </a14:imgProps>
                </a:ext>
              </a:extLst>
            </a:blip>
            <a:srcRect l="6543" r="5725"/>
            <a:stretch>
              <a:fillRect/>
            </a:stretch>
          </p:blipFill>
          <p:spPr>
            <a:xfrm>
              <a:off x="722607" y="5477690"/>
              <a:ext cx="2160132" cy="734342"/>
            </a:xfrm>
            <a:prstGeom prst="rect">
              <a:avLst/>
            </a:prstGeom>
          </p:spPr>
        </p:pic>
      </p:grpSp>
      <p:sp>
        <p:nvSpPr>
          <p:cNvPr id="43" name="Google Shape;1267;p40">
            <a:extLst>
              <a:ext uri="{FF2B5EF4-FFF2-40B4-BE49-F238E27FC236}">
                <a16:creationId xmlns:a16="http://schemas.microsoft.com/office/drawing/2014/main" id="{7B59769F-6F82-F2DE-92D4-83E71D6B5887}"/>
              </a:ext>
            </a:extLst>
          </p:cNvPr>
          <p:cNvSpPr txBox="1"/>
          <p:nvPr/>
        </p:nvSpPr>
        <p:spPr>
          <a:xfrm>
            <a:off x="3044994" y="4906549"/>
            <a:ext cx="1335681" cy="169885"/>
          </a:xfrm>
          <a:prstGeom prst="rect">
            <a:avLst/>
          </a:prstGeom>
          <a:noFill/>
          <a:ln>
            <a:noFill/>
          </a:ln>
        </p:spPr>
        <p:txBody>
          <a:bodyPr spcFirstLastPara="1" wrap="square" lIns="68569" tIns="68569" rIns="68569" bIns="68569" anchor="ctr" anchorCtr="0">
            <a:noAutofit/>
          </a:bodyPr>
          <a:lstStyle/>
          <a:p>
            <a:r>
              <a:rPr lang="zh-CN" altLang="en-US" sz="1013" b="1" dirty="0">
                <a:cs typeface="+mn-ea"/>
                <a:sym typeface="+mn-lt"/>
              </a:rPr>
              <a:t>本地信息数据库</a:t>
            </a:r>
            <a:endParaRPr sz="1013" b="1" dirty="0">
              <a:cs typeface="+mn-ea"/>
              <a:sym typeface="+mn-lt"/>
            </a:endParaRPr>
          </a:p>
        </p:txBody>
      </p:sp>
      <p:sp>
        <p:nvSpPr>
          <p:cNvPr id="44" name="Google Shape;1271;p40">
            <a:extLst>
              <a:ext uri="{FF2B5EF4-FFF2-40B4-BE49-F238E27FC236}">
                <a16:creationId xmlns:a16="http://schemas.microsoft.com/office/drawing/2014/main" id="{D1F3B999-365B-E89A-645E-3540B9DDE91A}"/>
              </a:ext>
            </a:extLst>
          </p:cNvPr>
          <p:cNvSpPr txBox="1"/>
          <p:nvPr/>
        </p:nvSpPr>
        <p:spPr>
          <a:xfrm>
            <a:off x="2912741" y="5080117"/>
            <a:ext cx="1561889" cy="375984"/>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900" dirty="0">
                <a:solidFill>
                  <a:srgbClr val="000000"/>
                </a:solidFill>
                <a:cs typeface="+mn-ea"/>
                <a:sym typeface="+mn-lt"/>
              </a:rPr>
              <a:t>可存储完善的货运车辆信息及运输管理信息</a:t>
            </a:r>
            <a:endParaRPr sz="900" dirty="0">
              <a:cs typeface="+mn-ea"/>
              <a:sym typeface="+mn-lt"/>
            </a:endParaRPr>
          </a:p>
        </p:txBody>
      </p:sp>
      <p:grpSp>
        <p:nvGrpSpPr>
          <p:cNvPr id="45" name="组合 44">
            <a:extLst>
              <a:ext uri="{FF2B5EF4-FFF2-40B4-BE49-F238E27FC236}">
                <a16:creationId xmlns:a16="http://schemas.microsoft.com/office/drawing/2014/main" id="{47D62FD2-9DCD-3F6F-B5A1-3AB7C868D6DC}"/>
              </a:ext>
            </a:extLst>
          </p:cNvPr>
          <p:cNvGrpSpPr/>
          <p:nvPr/>
        </p:nvGrpSpPr>
        <p:grpSpPr>
          <a:xfrm>
            <a:off x="3073175" y="5504581"/>
            <a:ext cx="1121366" cy="850773"/>
            <a:chOff x="1465145" y="2299384"/>
            <a:chExt cx="4920206" cy="3732928"/>
          </a:xfrm>
        </p:grpSpPr>
        <p:pic>
          <p:nvPicPr>
            <p:cNvPr id="46" name="Picture 2" descr="电脑开机显示器没反应__财经头条">
              <a:extLst>
                <a:ext uri="{FF2B5EF4-FFF2-40B4-BE49-F238E27FC236}">
                  <a16:creationId xmlns:a16="http://schemas.microsoft.com/office/drawing/2014/main" id="{674A9D0B-5D1A-AB34-AA8B-F64A2E90BD9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65145" y="2299384"/>
              <a:ext cx="4920206" cy="3732928"/>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0806843F-B17B-85DD-F3B1-ACB037A64C17}"/>
                </a:ext>
              </a:extLst>
            </p:cNvPr>
            <p:cNvPicPr>
              <a:picLocks noChangeAspect="1"/>
            </p:cNvPicPr>
            <p:nvPr/>
          </p:nvPicPr>
          <p:blipFill>
            <a:blip r:embed="rId14"/>
            <a:srcRect l="13082"/>
            <a:stretch/>
          </p:blipFill>
          <p:spPr>
            <a:xfrm>
              <a:off x="1852621" y="2722036"/>
              <a:ext cx="4100503" cy="2358844"/>
            </a:xfrm>
            <a:prstGeom prst="rect">
              <a:avLst/>
            </a:prstGeom>
          </p:spPr>
        </p:pic>
      </p:grpSp>
      <p:grpSp>
        <p:nvGrpSpPr>
          <p:cNvPr id="48" name="组合 47">
            <a:extLst>
              <a:ext uri="{FF2B5EF4-FFF2-40B4-BE49-F238E27FC236}">
                <a16:creationId xmlns:a16="http://schemas.microsoft.com/office/drawing/2014/main" id="{145F58F1-AEF1-19FA-9AFE-F7B492058DBD}"/>
              </a:ext>
            </a:extLst>
          </p:cNvPr>
          <p:cNvGrpSpPr/>
          <p:nvPr/>
        </p:nvGrpSpPr>
        <p:grpSpPr>
          <a:xfrm>
            <a:off x="517362" y="7135296"/>
            <a:ext cx="943538" cy="712810"/>
            <a:chOff x="609600" y="1502370"/>
            <a:chExt cx="1677400" cy="932177"/>
          </a:xfrm>
        </p:grpSpPr>
        <p:sp>
          <p:nvSpPr>
            <p:cNvPr id="49" name="Google Shape;1267;p40">
              <a:extLst>
                <a:ext uri="{FF2B5EF4-FFF2-40B4-BE49-F238E27FC236}">
                  <a16:creationId xmlns:a16="http://schemas.microsoft.com/office/drawing/2014/main" id="{3D16744C-029F-D37B-E51F-B0CDA1131E44}"/>
                </a:ext>
              </a:extLst>
            </p:cNvPr>
            <p:cNvSpPr txBox="1"/>
            <p:nvPr/>
          </p:nvSpPr>
          <p:spPr>
            <a:xfrm>
              <a:off x="609600" y="1502370"/>
              <a:ext cx="1677400" cy="292800"/>
            </a:xfrm>
            <a:prstGeom prst="rect">
              <a:avLst/>
            </a:prstGeom>
            <a:noFill/>
            <a:ln>
              <a:noFill/>
            </a:ln>
          </p:spPr>
          <p:txBody>
            <a:bodyPr spcFirstLastPara="1" wrap="square" lIns="68569" tIns="68569" rIns="68569" bIns="68569" anchor="ctr" anchorCtr="0">
              <a:noAutofit/>
            </a:bodyPr>
            <a:lstStyle/>
            <a:p>
              <a:r>
                <a:rPr lang="zh-CN" altLang="en-US" sz="1013" b="1" dirty="0">
                  <a:cs typeface="+mn-ea"/>
                  <a:sym typeface="+mn-lt"/>
                </a:rPr>
                <a:t>用户端（小程序、网页端）</a:t>
              </a:r>
              <a:endParaRPr sz="1013" b="1" dirty="0">
                <a:cs typeface="+mn-ea"/>
                <a:sym typeface="+mn-lt"/>
              </a:endParaRPr>
            </a:p>
          </p:txBody>
        </p:sp>
        <p:sp>
          <p:nvSpPr>
            <p:cNvPr id="50" name="Google Shape;1271;p40">
              <a:extLst>
                <a:ext uri="{FF2B5EF4-FFF2-40B4-BE49-F238E27FC236}">
                  <a16:creationId xmlns:a16="http://schemas.microsoft.com/office/drawing/2014/main" id="{46BE3FD6-E82B-1502-1418-E020C0E2B0F8}"/>
                </a:ext>
              </a:extLst>
            </p:cNvPr>
            <p:cNvSpPr txBox="1"/>
            <p:nvPr/>
          </p:nvSpPr>
          <p:spPr>
            <a:xfrm>
              <a:off x="609600" y="1830002"/>
              <a:ext cx="1670264" cy="604545"/>
            </a:xfrm>
            <a:prstGeom prst="rect">
              <a:avLst/>
            </a:prstGeom>
            <a:noFill/>
            <a:ln>
              <a:noFill/>
            </a:ln>
          </p:spPr>
          <p:txBody>
            <a:bodyPr spcFirstLastPara="1" wrap="square" lIns="68569" tIns="68569" rIns="68569" bIns="68569" anchor="ctr" anchorCtr="0">
              <a:noAutofit/>
            </a:bodyPr>
            <a:lstStyle/>
            <a:p>
              <a:pPr>
                <a:buClr>
                  <a:srgbClr val="000000"/>
                </a:buClr>
                <a:buSzPts val="1100"/>
              </a:pPr>
              <a:r>
                <a:rPr lang="zh-CN" altLang="en-US" sz="900" dirty="0">
                  <a:solidFill>
                    <a:srgbClr val="000000"/>
                  </a:solidFill>
                  <a:cs typeface="+mn-ea"/>
                  <a:sym typeface="+mn-lt"/>
                </a:rPr>
                <a:t>电子台账查看、导出，车辆信息管理</a:t>
              </a:r>
              <a:endParaRPr sz="900" dirty="0">
                <a:cs typeface="+mn-ea"/>
                <a:sym typeface="+mn-lt"/>
              </a:endParaRPr>
            </a:p>
          </p:txBody>
        </p:sp>
      </p:grpSp>
      <p:sp>
        <p:nvSpPr>
          <p:cNvPr id="51" name="文本占位符 1">
            <a:extLst>
              <a:ext uri="{FF2B5EF4-FFF2-40B4-BE49-F238E27FC236}">
                <a16:creationId xmlns:a16="http://schemas.microsoft.com/office/drawing/2014/main" id="{023A4176-3B6A-44B8-9635-901078DB6EB6}"/>
              </a:ext>
            </a:extLst>
          </p:cNvPr>
          <p:cNvSpPr txBox="1">
            <a:spLocks/>
          </p:cNvSpPr>
          <p:nvPr/>
        </p:nvSpPr>
        <p:spPr>
          <a:xfrm>
            <a:off x="357456" y="4287946"/>
            <a:ext cx="939524" cy="546841"/>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38" dirty="0">
                <a:latin typeface="微软雅黑" panose="020B0503020204020204" pitchFamily="34" charset="-122"/>
                <a:ea typeface="微软雅黑" panose="020B0503020204020204" pitchFamily="34" charset="-122"/>
                <a:cs typeface="+mn-ea"/>
                <a:sym typeface="+mn-lt"/>
              </a:rPr>
              <a:t>系统组成</a:t>
            </a:r>
          </a:p>
        </p:txBody>
      </p:sp>
    </p:spTree>
    <p:custDataLst>
      <p:tags r:id="rId1"/>
    </p:custDataLst>
    <p:extLst>
      <p:ext uri="{BB962C8B-B14F-4D97-AF65-F5344CB8AC3E}">
        <p14:creationId xmlns:p14="http://schemas.microsoft.com/office/powerpoint/2010/main" val="2038935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p:cNvSpPr/>
          <p:nvPr/>
        </p:nvSpPr>
        <p:spPr>
          <a:xfrm>
            <a:off x="642487" y="1132674"/>
            <a:ext cx="5573028" cy="458470"/>
          </a:xfrm>
          <a:prstGeom prst="roundRect">
            <a:avLst/>
          </a:prstGeom>
          <a:solidFill>
            <a:schemeClr val="bg1"/>
          </a:solidFill>
          <a:ln>
            <a:solidFill>
              <a:srgbClr val="9B9C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13" dirty="0">
              <a:cs typeface="+mn-ea"/>
              <a:sym typeface="+mn-lt"/>
            </a:endParaRPr>
          </a:p>
        </p:txBody>
      </p:sp>
      <p:grpSp>
        <p:nvGrpSpPr>
          <p:cNvPr id="1285" name="组合1"/>
          <p:cNvGrpSpPr/>
          <p:nvPr/>
        </p:nvGrpSpPr>
        <p:grpSpPr>
          <a:xfrm>
            <a:off x="642488" y="1667768"/>
            <a:ext cx="5573027" cy="2557189"/>
            <a:chOff x="1582934" y="1672500"/>
            <a:chExt cx="9026133" cy="4141651"/>
          </a:xfrm>
        </p:grpSpPr>
        <p:sp>
          <p:nvSpPr>
            <p:cNvPr id="1286" name="koppt-任意多边形"/>
            <p:cNvSpPr/>
            <p:nvPr/>
          </p:nvSpPr>
          <p:spPr>
            <a:xfrm rot="5400000">
              <a:off x="1690046" y="2086809"/>
              <a:ext cx="357039" cy="571263"/>
            </a:xfrm>
            <a:prstGeom prst="chevron">
              <a:avLst/>
            </a:prstGeom>
            <a:solidFill>
              <a:srgbClr val="FF7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a:solidFill>
                  <a:schemeClr val="bg1">
                    <a:lumMod val="50000"/>
                  </a:schemeClr>
                </a:solidFill>
                <a:cs typeface="+mn-ea"/>
                <a:sym typeface="+mn-lt"/>
              </a:endParaRPr>
            </a:p>
          </p:txBody>
        </p:sp>
        <p:sp>
          <p:nvSpPr>
            <p:cNvPr id="1287" name="koppt-任意多边形"/>
            <p:cNvSpPr/>
            <p:nvPr/>
          </p:nvSpPr>
          <p:spPr>
            <a:xfrm rot="5400000">
              <a:off x="1690046" y="3486686"/>
              <a:ext cx="357039" cy="571263"/>
            </a:xfrm>
            <a:prstGeom prst="chevron">
              <a:avLst/>
            </a:prstGeom>
            <a:solidFill>
              <a:srgbClr val="172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sp>
          <p:nvSpPr>
            <p:cNvPr id="1288" name="koppt-任意多边形"/>
            <p:cNvSpPr/>
            <p:nvPr/>
          </p:nvSpPr>
          <p:spPr>
            <a:xfrm rot="5400000">
              <a:off x="1690046" y="4879140"/>
              <a:ext cx="357039" cy="571263"/>
            </a:xfrm>
            <a:prstGeom prst="chevron">
              <a:avLst/>
            </a:prstGeom>
            <a:solidFill>
              <a:srgbClr val="E4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sp>
          <p:nvSpPr>
            <p:cNvPr id="1289" name="koppt-任意多边形"/>
            <p:cNvSpPr/>
            <p:nvPr/>
          </p:nvSpPr>
          <p:spPr>
            <a:xfrm rot="5400000">
              <a:off x="6824455" y="2086809"/>
              <a:ext cx="357039" cy="571263"/>
            </a:xfrm>
            <a:prstGeom prst="chevron">
              <a:avLst/>
            </a:prstGeom>
            <a:solidFill>
              <a:srgbClr val="FF7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sp>
          <p:nvSpPr>
            <p:cNvPr id="1290" name="koppt-任意多边形"/>
            <p:cNvSpPr/>
            <p:nvPr/>
          </p:nvSpPr>
          <p:spPr>
            <a:xfrm rot="5400000">
              <a:off x="6824455" y="3486687"/>
              <a:ext cx="357039" cy="571263"/>
            </a:xfrm>
            <a:prstGeom prst="chevron">
              <a:avLst/>
            </a:prstGeom>
            <a:solidFill>
              <a:srgbClr val="172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a:solidFill>
                  <a:schemeClr val="bg1">
                    <a:lumMod val="50000"/>
                  </a:schemeClr>
                </a:solidFill>
                <a:cs typeface="+mn-ea"/>
                <a:sym typeface="+mn-lt"/>
              </a:endParaRPr>
            </a:p>
          </p:txBody>
        </p:sp>
        <p:sp>
          <p:nvSpPr>
            <p:cNvPr id="1291" name="koppt-任意多边形"/>
            <p:cNvSpPr/>
            <p:nvPr/>
          </p:nvSpPr>
          <p:spPr>
            <a:xfrm rot="5400000">
              <a:off x="6824455" y="4879140"/>
              <a:ext cx="357039" cy="571263"/>
            </a:xfrm>
            <a:prstGeom prst="chevron">
              <a:avLst/>
            </a:prstGeom>
            <a:solidFill>
              <a:srgbClr val="E4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a:solidFill>
                  <a:schemeClr val="bg1">
                    <a:lumMod val="50000"/>
                  </a:schemeClr>
                </a:solidFill>
                <a:cs typeface="+mn-ea"/>
                <a:sym typeface="+mn-lt"/>
              </a:endParaRPr>
            </a:p>
          </p:txBody>
        </p:sp>
        <p:cxnSp>
          <p:nvCxnSpPr>
            <p:cNvPr id="1292" name="koppt-线条"/>
            <p:cNvCxnSpPr/>
            <p:nvPr/>
          </p:nvCxnSpPr>
          <p:spPr>
            <a:xfrm>
              <a:off x="1868565" y="4421700"/>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3" name="koppt-线条"/>
            <p:cNvCxnSpPr/>
            <p:nvPr/>
          </p:nvCxnSpPr>
          <p:spPr>
            <a:xfrm>
              <a:off x="1868565" y="5814151"/>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4" name="koppt-线条"/>
            <p:cNvCxnSpPr/>
            <p:nvPr/>
          </p:nvCxnSpPr>
          <p:spPr>
            <a:xfrm>
              <a:off x="1868565" y="3029247"/>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5" name="koppt-线条"/>
            <p:cNvCxnSpPr/>
            <p:nvPr/>
          </p:nvCxnSpPr>
          <p:spPr>
            <a:xfrm>
              <a:off x="7002974" y="4421700"/>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6" name="koppt-线条"/>
            <p:cNvCxnSpPr/>
            <p:nvPr/>
          </p:nvCxnSpPr>
          <p:spPr>
            <a:xfrm>
              <a:off x="7002974" y="5814151"/>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7" name="koppt-线条"/>
            <p:cNvCxnSpPr/>
            <p:nvPr/>
          </p:nvCxnSpPr>
          <p:spPr>
            <a:xfrm>
              <a:off x="7002974" y="3029247"/>
              <a:ext cx="3606093" cy="0"/>
            </a:xfrm>
            <a:prstGeom prst="line">
              <a:avLst/>
            </a:prstGeom>
            <a:ln w="15240">
              <a:solidFill>
                <a:srgbClr val="9B9C9F"/>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8" name="koppt-文本框"/>
            <p:cNvSpPr/>
            <p:nvPr/>
          </p:nvSpPr>
          <p:spPr>
            <a:xfrm>
              <a:off x="2398672" y="1672500"/>
              <a:ext cx="3045316" cy="1255542"/>
            </a:xfrm>
            <a:prstGeom prst="rect">
              <a:avLst/>
            </a:prstGeom>
          </p:spPr>
          <p:txBody>
            <a:bodyPr wrap="square">
              <a:spAutoFit/>
            </a:bodyPr>
            <a:lstStyle/>
            <a:p>
              <a:pPr lvl="0">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车辆信息自动识别</a:t>
              </a: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具备完善的货运车辆信息数据库，通过摄像设备能够自动识别车牌号，排放阶段等关键信息。</a:t>
              </a:r>
            </a:p>
          </p:txBody>
        </p:sp>
        <p:sp>
          <p:nvSpPr>
            <p:cNvPr id="1299" name="koppt-文本框"/>
            <p:cNvSpPr/>
            <p:nvPr/>
          </p:nvSpPr>
          <p:spPr>
            <a:xfrm>
              <a:off x="2398670" y="3072378"/>
              <a:ext cx="3045318" cy="1259593"/>
            </a:xfrm>
            <a:prstGeom prst="rect">
              <a:avLst/>
            </a:prstGeom>
          </p:spPr>
          <p:txBody>
            <a:bodyPr wrap="square">
              <a:spAutoFit/>
            </a:bodyPr>
            <a:lstStyle/>
            <a:p>
              <a:pPr lvl="0">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支持与环保部平台无缝对接</a:t>
              </a:r>
              <a:endParaRPr lang="en-US" altLang="zh-CN" sz="1013" b="1" dirty="0">
                <a:latin typeface="微软雅黑" panose="020B0503020204020204" pitchFamily="34" charset="-122"/>
                <a:ea typeface="微软雅黑" panose="020B0503020204020204" pitchFamily="34" charset="-122"/>
                <a:cs typeface="+mn-ea"/>
                <a:sym typeface="+mn-lt"/>
              </a:endParaRP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支持将环保信息台账通过安全加密的方式直接上传给环保管理平台，省去对接烦恼，同时支持数据存储、传输的安全性。</a:t>
              </a:r>
              <a:endParaRPr lang="en-US" altLang="zh-CN" sz="675"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00" name="koppt-文本框"/>
            <p:cNvSpPr/>
            <p:nvPr/>
          </p:nvSpPr>
          <p:spPr>
            <a:xfrm>
              <a:off x="2398672" y="4464831"/>
              <a:ext cx="3045316" cy="1255542"/>
            </a:xfrm>
            <a:prstGeom prst="rect">
              <a:avLst/>
            </a:prstGeom>
          </p:spPr>
          <p:txBody>
            <a:bodyPr wrap="square">
              <a:spAutoFit/>
            </a:bodyPr>
            <a:lstStyle/>
            <a:p>
              <a:pPr lvl="0">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提供货运车辆数据分析服务</a:t>
              </a:r>
              <a:endParaRPr lang="en-US" altLang="zh-CN" sz="1013" b="1" dirty="0">
                <a:latin typeface="微软雅黑" panose="020B0503020204020204" pitchFamily="34" charset="-122"/>
                <a:ea typeface="微软雅黑" panose="020B0503020204020204" pitchFamily="34" charset="-122"/>
                <a:cs typeface="+mn-ea"/>
                <a:sym typeface="+mn-lt"/>
              </a:endParaRP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实时计算企业货运车辆累计排放阶段的占比情况，为企业申报</a:t>
              </a:r>
              <a:r>
                <a:rPr lang="en-US" altLang="zh-CN" sz="675" dirty="0">
                  <a:solidFill>
                    <a:schemeClr val="tx2"/>
                  </a:solidFill>
                  <a:latin typeface="微软雅黑" panose="020B0503020204020204" pitchFamily="34" charset="-122"/>
                  <a:ea typeface="微软雅黑" panose="020B0503020204020204" pitchFamily="34" charset="-122"/>
                  <a:cs typeface="+mn-ea"/>
                  <a:sym typeface="+mn-lt"/>
                </a:rPr>
                <a:t>A</a:t>
              </a: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675" dirty="0">
                  <a:solidFill>
                    <a:schemeClr val="tx2"/>
                  </a:solidFill>
                  <a:latin typeface="微软雅黑" panose="020B0503020204020204" pitchFamily="34" charset="-122"/>
                  <a:ea typeface="微软雅黑" panose="020B0503020204020204" pitchFamily="34" charset="-122"/>
                  <a:cs typeface="+mn-ea"/>
                  <a:sym typeface="+mn-lt"/>
                </a:rPr>
                <a:t>B</a:t>
              </a: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a:t>
              </a:r>
              <a:r>
                <a:rPr lang="en-US" altLang="zh-CN" sz="675" dirty="0">
                  <a:solidFill>
                    <a:schemeClr val="tx2"/>
                  </a:solidFill>
                  <a:latin typeface="微软雅黑" panose="020B0503020204020204" pitchFamily="34" charset="-122"/>
                  <a:ea typeface="微软雅黑" panose="020B0503020204020204" pitchFamily="34" charset="-122"/>
                  <a:cs typeface="+mn-ea"/>
                  <a:sym typeface="+mn-lt"/>
                </a:rPr>
                <a:t>B+</a:t>
              </a: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、包含引领性企业，提供数据证明。</a:t>
              </a:r>
              <a:endParaRPr lang="en-US" altLang="zh-CN" sz="675"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01" name="koppt-文本框"/>
            <p:cNvSpPr/>
            <p:nvPr/>
          </p:nvSpPr>
          <p:spPr>
            <a:xfrm>
              <a:off x="7533082" y="1672500"/>
              <a:ext cx="2800844" cy="1255542"/>
            </a:xfrm>
            <a:prstGeom prst="rect">
              <a:avLst/>
            </a:prstGeom>
          </p:spPr>
          <p:txBody>
            <a:bodyPr wrap="square">
              <a:spAutoFit/>
            </a:bodyPr>
            <a:lstStyle/>
            <a:p>
              <a:pPr lvl="0">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自动形成车辆信息台账</a:t>
              </a: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依靠车辆电子台账管理系统自动形成企业运输车辆进出厂区台账信息，包括车辆信息、货物信息以及相应照片、视频信息。</a:t>
              </a:r>
            </a:p>
          </p:txBody>
        </p:sp>
        <p:sp>
          <p:nvSpPr>
            <p:cNvPr id="1302" name="koppt-文本框"/>
            <p:cNvSpPr/>
            <p:nvPr/>
          </p:nvSpPr>
          <p:spPr>
            <a:xfrm>
              <a:off x="7533082" y="3072378"/>
              <a:ext cx="2800844" cy="1191778"/>
            </a:xfrm>
            <a:prstGeom prst="rect">
              <a:avLst/>
            </a:prstGeom>
          </p:spPr>
          <p:txBody>
            <a:bodyPr wrap="square">
              <a:spAutoFit/>
            </a:bodyPr>
            <a:lstStyle/>
            <a:p>
              <a:pPr lvl="0">
                <a:spcAft>
                  <a:spcPts val="300"/>
                </a:spcAft>
              </a:pPr>
              <a:r>
                <a:rPr lang="zh-CN" altLang="en-US" sz="1013" b="1" dirty="0">
                  <a:latin typeface="微软雅黑" panose="020B0503020204020204" pitchFamily="34" charset="-122"/>
                  <a:ea typeface="微软雅黑" panose="020B0503020204020204" pitchFamily="34" charset="-122"/>
                  <a:cs typeface="+mn-ea"/>
                  <a:sym typeface="+mn-lt"/>
                </a:rPr>
                <a:t>提供车辆信息语音播报、预警服务等功能</a:t>
              </a:r>
              <a:endParaRPr lang="en-US" altLang="zh-CN" sz="1013" b="1" dirty="0">
                <a:latin typeface="微软雅黑" panose="020B0503020204020204" pitchFamily="34" charset="-122"/>
                <a:ea typeface="微软雅黑" panose="020B0503020204020204" pitchFamily="34" charset="-122"/>
                <a:cs typeface="+mn-ea"/>
                <a:sym typeface="+mn-lt"/>
              </a:endParaRP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对于不符合排放标准的货运车辆，可通过语音播报实时提醒告知企业。</a:t>
              </a:r>
              <a:endParaRPr lang="en-US" altLang="zh-CN" sz="675"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03" name="koppt-文本框"/>
            <p:cNvSpPr/>
            <p:nvPr/>
          </p:nvSpPr>
          <p:spPr>
            <a:xfrm>
              <a:off x="7533080" y="4495684"/>
              <a:ext cx="3045316" cy="1003292"/>
            </a:xfrm>
            <a:prstGeom prst="rect">
              <a:avLst/>
            </a:prstGeom>
          </p:spPr>
          <p:txBody>
            <a:bodyPr wrap="square">
              <a:spAutoFit/>
            </a:bodyPr>
            <a:lstStyle/>
            <a:p>
              <a:pPr lvl="0">
                <a:lnSpc>
                  <a:spcPct val="150000"/>
                </a:lnSpc>
              </a:pPr>
              <a:r>
                <a:rPr lang="zh-CN" altLang="en-US" sz="1013" b="1" dirty="0">
                  <a:latin typeface="微软雅黑" panose="020B0503020204020204" pitchFamily="34" charset="-122"/>
                  <a:ea typeface="微软雅黑" panose="020B0503020204020204" pitchFamily="34" charset="-122"/>
                  <a:cs typeface="+mn-ea"/>
                  <a:sym typeface="+mn-lt"/>
                </a:rPr>
                <a:t>添加支持信息远程登记的功能</a:t>
              </a:r>
            </a:p>
            <a:p>
              <a:pPr lvl="0">
                <a:lnSpc>
                  <a:spcPct val="150000"/>
                </a:lnSpc>
              </a:pPr>
              <a:r>
                <a:rPr lang="zh-CN" altLang="en-US" sz="675" dirty="0">
                  <a:solidFill>
                    <a:schemeClr val="tx2"/>
                  </a:solidFill>
                  <a:latin typeface="微软雅黑" panose="020B0503020204020204" pitchFamily="34" charset="-122"/>
                  <a:ea typeface="微软雅黑" panose="020B0503020204020204" pitchFamily="34" charset="-122"/>
                  <a:cs typeface="+mn-ea"/>
                  <a:sym typeface="+mn-lt"/>
                </a:rPr>
                <a:t>通过移动小程序，支持提前录入车辆行驶证信息和货物信息，便捷、快速、高效。</a:t>
              </a:r>
              <a:endParaRPr lang="en-US" altLang="zh-CN" sz="675" b="1" dirty="0">
                <a:solidFill>
                  <a:schemeClr val="accent1"/>
                </a:solidFill>
                <a:latin typeface="微软雅黑" panose="020B0503020204020204" pitchFamily="34" charset="-122"/>
                <a:ea typeface="微软雅黑" panose="020B0503020204020204" pitchFamily="34" charset="-122"/>
                <a:cs typeface="+mn-ea"/>
                <a:sym typeface="+mn-lt"/>
              </a:endParaRPr>
            </a:p>
          </p:txBody>
        </p:sp>
      </p:grpSp>
      <p:sp>
        <p:nvSpPr>
          <p:cNvPr id="2" name="文本占位符 1"/>
          <p:cNvSpPr>
            <a:spLocks noGrp="1"/>
          </p:cNvSpPr>
          <p:nvPr>
            <p:ph type="body" sz="quarter" idx="10"/>
          </p:nvPr>
        </p:nvSpPr>
        <p:spPr>
          <a:xfrm>
            <a:off x="547958" y="712222"/>
            <a:ext cx="1317855" cy="301244"/>
          </a:xfrm>
        </p:spPr>
        <p:txBody>
          <a:bodyPr/>
          <a:lstStyle/>
          <a:p>
            <a:r>
              <a:rPr lang="zh-CN" altLang="en-US" sz="1238" dirty="0">
                <a:latin typeface="微软雅黑" panose="020B0503020204020204" pitchFamily="34" charset="-122"/>
                <a:ea typeface="微软雅黑" panose="020B0503020204020204" pitchFamily="34" charset="-122"/>
                <a:cs typeface="+mn-ea"/>
                <a:sym typeface="+mn-lt"/>
              </a:rPr>
              <a:t>功能介绍</a:t>
            </a:r>
          </a:p>
        </p:txBody>
      </p:sp>
      <p:sp>
        <p:nvSpPr>
          <p:cNvPr id="4" name="文本框 3"/>
          <p:cNvSpPr txBox="1"/>
          <p:nvPr/>
        </p:nvSpPr>
        <p:spPr>
          <a:xfrm>
            <a:off x="1394594" y="1266851"/>
            <a:ext cx="824279" cy="213585"/>
          </a:xfrm>
          <a:prstGeom prst="rect">
            <a:avLst/>
          </a:prstGeom>
          <a:noFill/>
        </p:spPr>
        <p:txBody>
          <a:bodyPr wrap="square">
            <a:spAutoFit/>
          </a:bodyPr>
          <a:lstStyle/>
          <a:p>
            <a:r>
              <a:rPr lang="zh-CN" altLang="en-US" sz="788" b="1" dirty="0">
                <a:latin typeface="微软雅黑" panose="020B0503020204020204" pitchFamily="34" charset="-122"/>
                <a:ea typeface="微软雅黑" panose="020B0503020204020204" pitchFamily="34" charset="-122"/>
                <a:cs typeface="+mn-ea"/>
                <a:sym typeface="+mn-lt"/>
              </a:rPr>
              <a:t>完善的数据库</a:t>
            </a:r>
            <a:endParaRPr lang="en-US" altLang="zh-CN" sz="788" b="1"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3277567" y="1264457"/>
            <a:ext cx="748661" cy="213585"/>
          </a:xfrm>
          <a:prstGeom prst="rect">
            <a:avLst/>
          </a:prstGeom>
          <a:noFill/>
        </p:spPr>
        <p:txBody>
          <a:bodyPr wrap="square">
            <a:spAutoFit/>
          </a:bodyPr>
          <a:lstStyle/>
          <a:p>
            <a:r>
              <a:rPr lang="zh-CN" altLang="en-US" sz="788" b="1" dirty="0">
                <a:latin typeface="微软雅黑" panose="020B0503020204020204" pitchFamily="34" charset="-122"/>
                <a:ea typeface="微软雅黑" panose="020B0503020204020204" pitchFamily="34" charset="-122"/>
                <a:cs typeface="+mn-ea"/>
                <a:sym typeface="+mn-lt"/>
              </a:rPr>
              <a:t>大容量存储</a:t>
            </a:r>
          </a:p>
        </p:txBody>
      </p:sp>
      <p:sp>
        <p:nvSpPr>
          <p:cNvPr id="6" name="文本框 5"/>
          <p:cNvSpPr txBox="1"/>
          <p:nvPr/>
        </p:nvSpPr>
        <p:spPr>
          <a:xfrm>
            <a:off x="5019088" y="1265641"/>
            <a:ext cx="1016235" cy="213585"/>
          </a:xfrm>
          <a:prstGeom prst="rect">
            <a:avLst/>
          </a:prstGeom>
          <a:noFill/>
        </p:spPr>
        <p:txBody>
          <a:bodyPr wrap="square">
            <a:spAutoFit/>
          </a:bodyPr>
          <a:lstStyle/>
          <a:p>
            <a:r>
              <a:rPr lang="zh-CN" altLang="en-US" sz="788" b="1" dirty="0">
                <a:latin typeface="微软雅黑" panose="020B0503020204020204" pitchFamily="34" charset="-122"/>
                <a:ea typeface="微软雅黑" panose="020B0503020204020204" pitchFamily="34" charset="-122"/>
                <a:cs typeface="+mn-ea"/>
                <a:sym typeface="+mn-lt"/>
              </a:rPr>
              <a:t>系统操作便捷高效</a:t>
            </a:r>
          </a:p>
        </p:txBody>
      </p:sp>
      <p:cxnSp>
        <p:nvCxnSpPr>
          <p:cNvPr id="10" name="koppt"/>
          <p:cNvCxnSpPr/>
          <p:nvPr/>
        </p:nvCxnSpPr>
        <p:spPr>
          <a:xfrm flipV="1">
            <a:off x="1160179" y="1203838"/>
            <a:ext cx="0" cy="341856"/>
          </a:xfrm>
          <a:prstGeom prst="line">
            <a:avLst/>
          </a:prstGeom>
          <a:ln w="38100">
            <a:solidFill>
              <a:srgbClr val="9B9C9F"/>
            </a:solidFill>
          </a:ln>
        </p:spPr>
        <p:style>
          <a:lnRef idx="1">
            <a:schemeClr val="accent1"/>
          </a:lnRef>
          <a:fillRef idx="0">
            <a:schemeClr val="accent1"/>
          </a:fillRef>
          <a:effectRef idx="0">
            <a:schemeClr val="accent1"/>
          </a:effectRef>
          <a:fontRef idx="minor">
            <a:schemeClr val="tx1"/>
          </a:fontRef>
        </p:style>
      </p:cxnSp>
      <p:sp>
        <p:nvSpPr>
          <p:cNvPr id="11" name="koppt-文本框"/>
          <p:cNvSpPr/>
          <p:nvPr/>
        </p:nvSpPr>
        <p:spPr>
          <a:xfrm flipH="1">
            <a:off x="693344" y="1104191"/>
            <a:ext cx="437867" cy="483274"/>
          </a:xfrm>
          <a:prstGeom prst="rect">
            <a:avLst/>
          </a:prstGeom>
        </p:spPr>
        <p:txBody>
          <a:bodyPr wrap="square">
            <a:spAutoFit/>
          </a:bodyPr>
          <a:lstStyle/>
          <a:p>
            <a:pPr>
              <a:lnSpc>
                <a:spcPct val="150000"/>
              </a:lnSpc>
            </a:pPr>
            <a:r>
              <a:rPr lang="zh-CN" altLang="en-US" sz="900" b="1" dirty="0">
                <a:latin typeface="微软雅黑" panose="020B0503020204020204" pitchFamily="34" charset="-122"/>
                <a:ea typeface="微软雅黑" panose="020B0503020204020204" pitchFamily="34" charset="-122"/>
                <a:cs typeface="+mn-ea"/>
                <a:sym typeface="+mn-lt"/>
              </a:rPr>
              <a:t>产品</a:t>
            </a:r>
            <a:endParaRPr lang="en-US" altLang="zh-CN" sz="900" b="1" dirty="0">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900" b="1" dirty="0">
                <a:latin typeface="微软雅黑" panose="020B0503020204020204" pitchFamily="34" charset="-122"/>
                <a:ea typeface="微软雅黑" panose="020B0503020204020204" pitchFamily="34" charset="-122"/>
                <a:cs typeface="+mn-ea"/>
                <a:sym typeface="+mn-lt"/>
              </a:rPr>
              <a:t>优势</a:t>
            </a:r>
            <a:endParaRPr lang="en-US" altLang="zh-CN" sz="900" b="1" dirty="0">
              <a:latin typeface="微软雅黑" panose="020B0503020204020204" pitchFamily="34" charset="-122"/>
              <a:ea typeface="微软雅黑" panose="020B0503020204020204" pitchFamily="34" charset="-122"/>
              <a:cs typeface="+mn-ea"/>
              <a:sym typeface="+mn-lt"/>
            </a:endParaRPr>
          </a:p>
        </p:txBody>
      </p:sp>
      <p:grpSp>
        <p:nvGrpSpPr>
          <p:cNvPr id="31" name="组合 30">
            <a:extLst>
              <a:ext uri="{FF2B5EF4-FFF2-40B4-BE49-F238E27FC236}">
                <a16:creationId xmlns:a16="http://schemas.microsoft.com/office/drawing/2014/main" id="{E1CBCEE8-B8DC-94F4-7C9B-4C887B6E908E}"/>
              </a:ext>
            </a:extLst>
          </p:cNvPr>
          <p:cNvGrpSpPr/>
          <p:nvPr/>
        </p:nvGrpSpPr>
        <p:grpSpPr>
          <a:xfrm rot="16200000">
            <a:off x="2628067" y="1145532"/>
            <a:ext cx="218004" cy="458470"/>
            <a:chOff x="5368803" y="2586280"/>
            <a:chExt cx="638564" cy="1020534"/>
          </a:xfrm>
        </p:grpSpPr>
        <p:sp>
          <p:nvSpPr>
            <p:cNvPr id="3" name="koppt-任意多边形">
              <a:extLst>
                <a:ext uri="{FF2B5EF4-FFF2-40B4-BE49-F238E27FC236}">
                  <a16:creationId xmlns:a16="http://schemas.microsoft.com/office/drawing/2014/main" id="{544F8B6B-3E21-67E1-48F4-D9775608494C}"/>
                </a:ext>
              </a:extLst>
            </p:cNvPr>
            <p:cNvSpPr/>
            <p:nvPr/>
          </p:nvSpPr>
          <p:spPr>
            <a:xfrm rot="5400000">
              <a:off x="5497888" y="2468708"/>
              <a:ext cx="391907" cy="627051"/>
            </a:xfrm>
            <a:prstGeom prst="chevron">
              <a:avLst/>
            </a:prstGeom>
            <a:solidFill>
              <a:srgbClr val="FF7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sp>
          <p:nvSpPr>
            <p:cNvPr id="28" name="koppt-任意多边形">
              <a:extLst>
                <a:ext uri="{FF2B5EF4-FFF2-40B4-BE49-F238E27FC236}">
                  <a16:creationId xmlns:a16="http://schemas.microsoft.com/office/drawing/2014/main" id="{0DC2A3D9-B303-3CC4-DDE1-5CD3A5900908}"/>
                </a:ext>
              </a:extLst>
            </p:cNvPr>
            <p:cNvSpPr/>
            <p:nvPr/>
          </p:nvSpPr>
          <p:spPr>
            <a:xfrm rot="5400000">
              <a:off x="5486375" y="2797879"/>
              <a:ext cx="391907" cy="627051"/>
            </a:xfrm>
            <a:prstGeom prst="chevron">
              <a:avLst/>
            </a:prstGeom>
            <a:solidFill>
              <a:srgbClr val="172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a:solidFill>
                  <a:schemeClr val="bg1">
                    <a:lumMod val="50000"/>
                  </a:schemeClr>
                </a:solidFill>
                <a:cs typeface="+mn-ea"/>
                <a:sym typeface="+mn-lt"/>
              </a:endParaRPr>
            </a:p>
          </p:txBody>
        </p:sp>
        <p:sp>
          <p:nvSpPr>
            <p:cNvPr id="30" name="koppt-任意多边形">
              <a:extLst>
                <a:ext uri="{FF2B5EF4-FFF2-40B4-BE49-F238E27FC236}">
                  <a16:creationId xmlns:a16="http://schemas.microsoft.com/office/drawing/2014/main" id="{E9246A4E-9494-BFFD-FD0B-7B2716A6697E}"/>
                </a:ext>
              </a:extLst>
            </p:cNvPr>
            <p:cNvSpPr/>
            <p:nvPr/>
          </p:nvSpPr>
          <p:spPr>
            <a:xfrm rot="5400000">
              <a:off x="5486375" y="3097335"/>
              <a:ext cx="391907" cy="627051"/>
            </a:xfrm>
            <a:prstGeom prst="chevron">
              <a:avLst/>
            </a:prstGeom>
            <a:solidFill>
              <a:srgbClr val="E4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grpSp>
      <p:grpSp>
        <p:nvGrpSpPr>
          <p:cNvPr id="32" name="组合 31">
            <a:extLst>
              <a:ext uri="{FF2B5EF4-FFF2-40B4-BE49-F238E27FC236}">
                <a16:creationId xmlns:a16="http://schemas.microsoft.com/office/drawing/2014/main" id="{07DFA607-17C8-4F18-33B7-458AA83F07EB}"/>
              </a:ext>
            </a:extLst>
          </p:cNvPr>
          <p:cNvGrpSpPr/>
          <p:nvPr/>
        </p:nvGrpSpPr>
        <p:grpSpPr>
          <a:xfrm rot="16200000">
            <a:off x="4500660" y="1147497"/>
            <a:ext cx="218004" cy="458470"/>
            <a:chOff x="5368803" y="2586280"/>
            <a:chExt cx="638564" cy="1020534"/>
          </a:xfrm>
        </p:grpSpPr>
        <p:sp>
          <p:nvSpPr>
            <p:cNvPr id="33" name="koppt-任意多边形">
              <a:extLst>
                <a:ext uri="{FF2B5EF4-FFF2-40B4-BE49-F238E27FC236}">
                  <a16:creationId xmlns:a16="http://schemas.microsoft.com/office/drawing/2014/main" id="{914B9E0F-AEAB-BA5F-7AA0-44E39F8BE6B5}"/>
                </a:ext>
              </a:extLst>
            </p:cNvPr>
            <p:cNvSpPr/>
            <p:nvPr/>
          </p:nvSpPr>
          <p:spPr>
            <a:xfrm rot="5400000">
              <a:off x="5497888" y="2468708"/>
              <a:ext cx="391907" cy="627051"/>
            </a:xfrm>
            <a:prstGeom prst="chevron">
              <a:avLst/>
            </a:prstGeom>
            <a:solidFill>
              <a:srgbClr val="FF7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sp>
          <p:nvSpPr>
            <p:cNvPr id="34" name="koppt-任意多边形">
              <a:extLst>
                <a:ext uri="{FF2B5EF4-FFF2-40B4-BE49-F238E27FC236}">
                  <a16:creationId xmlns:a16="http://schemas.microsoft.com/office/drawing/2014/main" id="{548A30AA-587E-31A3-51F2-C0456AC7A5DF}"/>
                </a:ext>
              </a:extLst>
            </p:cNvPr>
            <p:cNvSpPr/>
            <p:nvPr/>
          </p:nvSpPr>
          <p:spPr>
            <a:xfrm rot="5400000">
              <a:off x="5486375" y="2797879"/>
              <a:ext cx="391907" cy="627051"/>
            </a:xfrm>
            <a:prstGeom prst="chevron">
              <a:avLst/>
            </a:prstGeom>
            <a:solidFill>
              <a:srgbClr val="172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a:solidFill>
                  <a:schemeClr val="bg1">
                    <a:lumMod val="50000"/>
                  </a:schemeClr>
                </a:solidFill>
                <a:cs typeface="+mn-ea"/>
                <a:sym typeface="+mn-lt"/>
              </a:endParaRPr>
            </a:p>
          </p:txBody>
        </p:sp>
        <p:sp>
          <p:nvSpPr>
            <p:cNvPr id="35" name="koppt-任意多边形">
              <a:extLst>
                <a:ext uri="{FF2B5EF4-FFF2-40B4-BE49-F238E27FC236}">
                  <a16:creationId xmlns:a16="http://schemas.microsoft.com/office/drawing/2014/main" id="{B313C96A-E7DB-829A-8DB4-2EF2540D305A}"/>
                </a:ext>
              </a:extLst>
            </p:cNvPr>
            <p:cNvSpPr/>
            <p:nvPr/>
          </p:nvSpPr>
          <p:spPr>
            <a:xfrm rot="5400000">
              <a:off x="5486375" y="3097335"/>
              <a:ext cx="391907" cy="627051"/>
            </a:xfrm>
            <a:prstGeom prst="chevron">
              <a:avLst/>
            </a:prstGeom>
            <a:solidFill>
              <a:srgbClr val="E41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59" dirty="0">
                <a:solidFill>
                  <a:schemeClr val="bg1">
                    <a:lumMod val="50000"/>
                  </a:schemeClr>
                </a:solidFill>
                <a:cs typeface="+mn-ea"/>
                <a:sym typeface="+mn-lt"/>
              </a:endParaRPr>
            </a:p>
          </p:txBody>
        </p:sp>
      </p:grpSp>
      <p:sp>
        <p:nvSpPr>
          <p:cNvPr id="36" name="文本占位符 1">
            <a:extLst>
              <a:ext uri="{FF2B5EF4-FFF2-40B4-BE49-F238E27FC236}">
                <a16:creationId xmlns:a16="http://schemas.microsoft.com/office/drawing/2014/main" id="{4FBE04A3-15CA-8710-1942-8B9CCA3DDE3D}"/>
              </a:ext>
            </a:extLst>
          </p:cNvPr>
          <p:cNvSpPr txBox="1">
            <a:spLocks/>
          </p:cNvSpPr>
          <p:nvPr/>
        </p:nvSpPr>
        <p:spPr>
          <a:xfrm>
            <a:off x="637048" y="4605190"/>
            <a:ext cx="907370" cy="301244"/>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38" dirty="0">
                <a:latin typeface="微软雅黑" panose="020B0503020204020204" pitchFamily="34" charset="-122"/>
                <a:ea typeface="微软雅黑" panose="020B0503020204020204" pitchFamily="34" charset="-122"/>
                <a:cs typeface="+mn-ea"/>
                <a:sym typeface="+mn-lt"/>
              </a:rPr>
              <a:t>解决需求</a:t>
            </a:r>
          </a:p>
        </p:txBody>
      </p:sp>
      <p:sp>
        <p:nvSpPr>
          <p:cNvPr id="48" name="www.koppt.cn">
            <a:extLst>
              <a:ext uri="{FF2B5EF4-FFF2-40B4-BE49-F238E27FC236}">
                <a16:creationId xmlns:a16="http://schemas.microsoft.com/office/drawing/2014/main" id="{95183C80-79FF-9B1C-E89D-26313CC65355}"/>
              </a:ext>
            </a:extLst>
          </p:cNvPr>
          <p:cNvSpPr txBox="1"/>
          <p:nvPr/>
        </p:nvSpPr>
        <p:spPr>
          <a:xfrm>
            <a:off x="724386" y="5676423"/>
            <a:ext cx="5409228" cy="15180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CN" altLang="en-US" sz="1050" dirty="0">
                <a:solidFill>
                  <a:schemeClr val="tx2"/>
                </a:solidFill>
                <a:latin typeface="微软雅黑" panose="020B0503020204020204" pitchFamily="34" charset="-122"/>
                <a:ea typeface="微软雅黑" panose="020B0503020204020204" pitchFamily="34" charset="-122"/>
              </a:rPr>
              <a:t>解决企业车辆日常管理不完善的难题；</a:t>
            </a:r>
            <a:endParaRPr lang="en-US" altLang="zh-CN" sz="1050" dirty="0">
              <a:solidFill>
                <a:schemeClr val="tx2"/>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50" dirty="0">
                <a:solidFill>
                  <a:schemeClr val="tx2"/>
                </a:solidFill>
                <a:latin typeface="微软雅黑" panose="020B0503020204020204" pitchFamily="34" charset="-122"/>
                <a:ea typeface="微软雅黑" panose="020B0503020204020204" pitchFamily="34" charset="-122"/>
              </a:rPr>
              <a:t>解决企业运输车辆台账不完整，不符合规范的问题，帮助企业在绩效评级运输核查中合规；</a:t>
            </a:r>
            <a:endParaRPr lang="en-US" altLang="zh-CN" sz="1050" dirty="0">
              <a:solidFill>
                <a:schemeClr val="tx2"/>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50" dirty="0">
                <a:solidFill>
                  <a:schemeClr val="tx2"/>
                </a:solidFill>
                <a:latin typeface="微软雅黑" panose="020B0503020204020204" pitchFamily="34" charset="-122"/>
                <a:ea typeface="微软雅黑" panose="020B0503020204020204" pitchFamily="34" charset="-122"/>
              </a:rPr>
              <a:t>国家规定重污染期间，不同级别运输企业，按不同排放阶段的比例控制车辆进入厂区，不达标的车辆不得进入厂区（如</a:t>
            </a:r>
            <a:r>
              <a:rPr lang="en-US" altLang="zh-CN" sz="1050" dirty="0">
                <a:solidFill>
                  <a:schemeClr val="tx2"/>
                </a:solidFill>
                <a:latin typeface="微软雅黑" panose="020B0503020204020204" pitchFamily="34" charset="-122"/>
                <a:ea typeface="微软雅黑" panose="020B0503020204020204" pitchFamily="34" charset="-122"/>
              </a:rPr>
              <a:t>A</a:t>
            </a:r>
            <a:r>
              <a:rPr lang="zh-CN" altLang="en-US" sz="1050" dirty="0">
                <a:solidFill>
                  <a:schemeClr val="tx2"/>
                </a:solidFill>
                <a:latin typeface="微软雅黑" panose="020B0503020204020204" pitchFamily="34" charset="-122"/>
                <a:ea typeface="微软雅黑" panose="020B0503020204020204" pitchFamily="34" charset="-122"/>
              </a:rPr>
              <a:t>级企业可自主安排运输，</a:t>
            </a:r>
            <a:r>
              <a:rPr lang="en-US" altLang="zh-CN" sz="1050" dirty="0">
                <a:solidFill>
                  <a:schemeClr val="tx2"/>
                </a:solidFill>
                <a:latin typeface="微软雅黑" panose="020B0503020204020204" pitchFamily="34" charset="-122"/>
                <a:ea typeface="微软雅黑" panose="020B0503020204020204" pitchFamily="34" charset="-122"/>
              </a:rPr>
              <a:t>C</a:t>
            </a:r>
            <a:r>
              <a:rPr lang="zh-CN" altLang="en-US" sz="1050" dirty="0">
                <a:solidFill>
                  <a:schemeClr val="tx2"/>
                </a:solidFill>
                <a:latin typeface="微软雅黑" panose="020B0503020204020204" pitchFamily="34" charset="-122"/>
                <a:ea typeface="微软雅黑" panose="020B0503020204020204" pitchFamily="34" charset="-122"/>
              </a:rPr>
              <a:t>级或</a:t>
            </a:r>
            <a:r>
              <a:rPr lang="en-US" altLang="zh-CN" sz="1050" dirty="0">
                <a:solidFill>
                  <a:schemeClr val="tx2"/>
                </a:solidFill>
                <a:latin typeface="微软雅黑" panose="020B0503020204020204" pitchFamily="34" charset="-122"/>
                <a:ea typeface="微软雅黑" panose="020B0503020204020204" pitchFamily="34" charset="-122"/>
              </a:rPr>
              <a:t>D</a:t>
            </a:r>
            <a:r>
              <a:rPr lang="zh-CN" altLang="en-US" sz="1050" dirty="0">
                <a:solidFill>
                  <a:schemeClr val="tx2"/>
                </a:solidFill>
                <a:latin typeface="微软雅黑" panose="020B0503020204020204" pitchFamily="34" charset="-122"/>
                <a:ea typeface="微软雅黑" panose="020B0503020204020204" pitchFamily="34" charset="-122"/>
              </a:rPr>
              <a:t>级企业不得运输），通过安装该系统企业可</a:t>
            </a:r>
            <a:r>
              <a:rPr lang="zh-CN" altLang="en-US" sz="1050" b="0" dirty="0">
                <a:solidFill>
                  <a:schemeClr val="tx2"/>
                </a:solidFill>
                <a:latin typeface="微软雅黑" panose="020B0503020204020204" pitchFamily="34" charset="-122"/>
                <a:ea typeface="微软雅黑" panose="020B0503020204020204" pitchFamily="34" charset="-122"/>
              </a:rPr>
              <a:t>提升在同行业竞争力。</a:t>
            </a:r>
          </a:p>
        </p:txBody>
      </p:sp>
      <p:sp>
        <p:nvSpPr>
          <p:cNvPr id="49" name="www.koppt.cn">
            <a:extLst>
              <a:ext uri="{FF2B5EF4-FFF2-40B4-BE49-F238E27FC236}">
                <a16:creationId xmlns:a16="http://schemas.microsoft.com/office/drawing/2014/main" id="{C4216C69-E2A9-F251-419D-68EC4F2A6A2C}"/>
              </a:ext>
            </a:extLst>
          </p:cNvPr>
          <p:cNvSpPr/>
          <p:nvPr/>
        </p:nvSpPr>
        <p:spPr>
          <a:xfrm>
            <a:off x="724386" y="5094300"/>
            <a:ext cx="5409228" cy="43329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38" b="1" dirty="0">
                <a:solidFill>
                  <a:schemeClr val="bg1"/>
                </a:solidFill>
                <a:latin typeface="微软雅黑" panose="020B0503020204020204" pitchFamily="34" charset="-122"/>
                <a:ea typeface="微软雅黑" panose="020B0503020204020204" pitchFamily="34" charset="-122"/>
                <a:cs typeface="+mn-ea"/>
              </a:rPr>
              <a:t>助力企业申报</a:t>
            </a:r>
            <a:r>
              <a:rPr lang="en-US" altLang="zh-CN" sz="1238" b="1" dirty="0">
                <a:solidFill>
                  <a:schemeClr val="bg1"/>
                </a:solidFill>
                <a:latin typeface="微软雅黑" panose="020B0503020204020204" pitchFamily="34" charset="-122"/>
                <a:ea typeface="微软雅黑" panose="020B0503020204020204" pitchFamily="34" charset="-122"/>
                <a:cs typeface="+mn-ea"/>
              </a:rPr>
              <a:t>A</a:t>
            </a:r>
            <a:r>
              <a:rPr lang="zh-CN" altLang="en-US" sz="1238" b="1" dirty="0">
                <a:solidFill>
                  <a:schemeClr val="bg1"/>
                </a:solidFill>
                <a:latin typeface="微软雅黑" panose="020B0503020204020204" pitchFamily="34" charset="-122"/>
                <a:ea typeface="微软雅黑" panose="020B0503020204020204" pitchFamily="34" charset="-122"/>
                <a:cs typeface="+mn-ea"/>
              </a:rPr>
              <a:t>级、</a:t>
            </a:r>
            <a:r>
              <a:rPr lang="en-US" altLang="zh-CN" sz="1238" b="1" dirty="0">
                <a:solidFill>
                  <a:schemeClr val="bg1"/>
                </a:solidFill>
                <a:latin typeface="微软雅黑" panose="020B0503020204020204" pitchFamily="34" charset="-122"/>
                <a:ea typeface="微软雅黑" panose="020B0503020204020204" pitchFamily="34" charset="-122"/>
                <a:cs typeface="+mn-ea"/>
              </a:rPr>
              <a:t>B</a:t>
            </a:r>
            <a:r>
              <a:rPr lang="zh-CN" altLang="en-US" sz="1238" b="1" dirty="0">
                <a:solidFill>
                  <a:schemeClr val="bg1"/>
                </a:solidFill>
                <a:latin typeface="微软雅黑" panose="020B0503020204020204" pitchFamily="34" charset="-122"/>
                <a:ea typeface="微软雅黑" panose="020B0503020204020204" pitchFamily="34" charset="-122"/>
                <a:cs typeface="+mn-ea"/>
              </a:rPr>
              <a:t>（</a:t>
            </a:r>
            <a:r>
              <a:rPr lang="en-US" altLang="zh-CN" sz="1238" b="1" dirty="0">
                <a:solidFill>
                  <a:schemeClr val="bg1"/>
                </a:solidFill>
                <a:latin typeface="微软雅黑" panose="020B0503020204020204" pitchFamily="34" charset="-122"/>
                <a:ea typeface="微软雅黑" panose="020B0503020204020204" pitchFamily="34" charset="-122"/>
                <a:cs typeface="+mn-ea"/>
              </a:rPr>
              <a:t>B+</a:t>
            </a:r>
            <a:r>
              <a:rPr lang="zh-CN" altLang="en-US" sz="1238" b="1" dirty="0">
                <a:solidFill>
                  <a:schemeClr val="bg1"/>
                </a:solidFill>
                <a:latin typeface="微软雅黑" panose="020B0503020204020204" pitchFamily="34" charset="-122"/>
                <a:ea typeface="微软雅黑" panose="020B0503020204020204" pitchFamily="34" charset="-122"/>
                <a:cs typeface="+mn-ea"/>
              </a:rPr>
              <a:t>）级和引领性企业</a:t>
            </a:r>
          </a:p>
        </p:txBody>
      </p:sp>
      <p:sp>
        <p:nvSpPr>
          <p:cNvPr id="7" name="www.koppt.cn">
            <a:extLst>
              <a:ext uri="{FF2B5EF4-FFF2-40B4-BE49-F238E27FC236}">
                <a16:creationId xmlns:a16="http://schemas.microsoft.com/office/drawing/2014/main" id="{8F2DB239-48F9-FB4C-0CE4-7E76BA5B5796}"/>
              </a:ext>
            </a:extLst>
          </p:cNvPr>
          <p:cNvSpPr/>
          <p:nvPr/>
        </p:nvSpPr>
        <p:spPr>
          <a:xfrm>
            <a:off x="724386" y="7438797"/>
            <a:ext cx="5409228" cy="433298"/>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38" b="1" dirty="0">
                <a:solidFill>
                  <a:schemeClr val="bg1"/>
                </a:solidFill>
                <a:latin typeface="微软雅黑" panose="020B0503020204020204" pitchFamily="34" charset="-122"/>
                <a:ea typeface="微软雅黑" panose="020B0503020204020204" pitchFamily="34" charset="-122"/>
                <a:cs typeface="+mn-ea"/>
              </a:rPr>
              <a:t>助力企业提高清洁运输占比</a:t>
            </a:r>
          </a:p>
        </p:txBody>
      </p:sp>
      <p:sp>
        <p:nvSpPr>
          <p:cNvPr id="8" name="www.koppt.cn">
            <a:extLst>
              <a:ext uri="{FF2B5EF4-FFF2-40B4-BE49-F238E27FC236}">
                <a16:creationId xmlns:a16="http://schemas.microsoft.com/office/drawing/2014/main" id="{B9C96472-F7EA-14ED-E2CE-B6470C563155}"/>
              </a:ext>
            </a:extLst>
          </p:cNvPr>
          <p:cNvSpPr txBox="1"/>
          <p:nvPr/>
        </p:nvSpPr>
        <p:spPr>
          <a:xfrm>
            <a:off x="740395" y="8014304"/>
            <a:ext cx="5409228" cy="10332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Arial" panose="020B0604020202020204" pitchFamily="34" charset="0"/>
              <a:buChar char="•"/>
            </a:pPr>
            <a:r>
              <a:rPr lang="zh-CN" altLang="en-US" sz="1050" dirty="0">
                <a:solidFill>
                  <a:schemeClr val="tx2"/>
                </a:solidFill>
                <a:latin typeface="微软雅黑" panose="020B0503020204020204" pitchFamily="34" charset="-122"/>
                <a:ea typeface="微软雅黑" panose="020B0503020204020204" pitchFamily="34" charset="-122"/>
              </a:rPr>
              <a:t>系统有效识别高污染排放车辆信息并报警提醒，解决了低排放标准车辆无法管控的难题；</a:t>
            </a:r>
            <a:endParaRPr lang="en-US" altLang="zh-CN" sz="1050" dirty="0">
              <a:solidFill>
                <a:schemeClr val="tx2"/>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50" dirty="0">
                <a:solidFill>
                  <a:schemeClr val="tx2"/>
                </a:solidFill>
                <a:latin typeface="微软雅黑" panose="020B0503020204020204" pitchFamily="34" charset="-122"/>
                <a:ea typeface="微软雅黑" panose="020B0503020204020204" pitchFamily="34" charset="-122"/>
              </a:rPr>
              <a:t>保证企业清洁车辆占比，</a:t>
            </a:r>
            <a:r>
              <a:rPr lang="zh-CN" altLang="en-US" sz="1050" dirty="0">
                <a:solidFill>
                  <a:schemeClr val="tx2"/>
                </a:solidFill>
                <a:latin typeface="微软雅黑" panose="020B0503020204020204" pitchFamily="34" charset="-122"/>
                <a:ea typeface="微软雅黑" panose="020B0503020204020204" pitchFamily="34" charset="-122"/>
                <a:sym typeface="+mn-lt"/>
              </a:rPr>
              <a:t>淘汰国四以下排放标准柴油货车。</a:t>
            </a:r>
            <a:endParaRPr lang="en-US" altLang="zh-CN" sz="1050" dirty="0">
              <a:solidFill>
                <a:schemeClr val="tx2"/>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en-US" altLang="zh-CN" sz="105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6"/>
          <p:cNvSpPr/>
          <p:nvPr/>
        </p:nvSpPr>
        <p:spPr>
          <a:xfrm>
            <a:off x="639395" y="1471016"/>
            <a:ext cx="5432772" cy="2476824"/>
          </a:xfrm>
          <a:prstGeom prst="rect">
            <a:avLst/>
          </a:prstGeom>
          <a:solidFill>
            <a:schemeClr val="accent1">
              <a:lumMod val="60000"/>
              <a:lumOff val="40000"/>
              <a:alpha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cs typeface="+mn-ea"/>
              <a:sym typeface="+mn-lt"/>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3342" y="1597723"/>
            <a:ext cx="3736701" cy="2181917"/>
          </a:xfrm>
          <a:prstGeom prst="rect">
            <a:avLst/>
          </a:prstGeom>
          <a:ln>
            <a:noFill/>
          </a:ln>
          <a:effectLst>
            <a:outerShdw blurRad="292100" dist="139700" dir="2700000" algn="tl" rotWithShape="0">
              <a:srgbClr val="333333">
                <a:alpha val="65000"/>
              </a:srgbClr>
            </a:outerShdw>
          </a:effectLst>
        </p:spPr>
      </p:pic>
      <p:sp>
        <p:nvSpPr>
          <p:cNvPr id="3" name="文本占位符 2"/>
          <p:cNvSpPr>
            <a:spLocks noGrp="1"/>
          </p:cNvSpPr>
          <p:nvPr>
            <p:ph type="body" sz="quarter" idx="10"/>
          </p:nvPr>
        </p:nvSpPr>
        <p:spPr/>
        <p:txBody>
          <a:bodyPr/>
          <a:lstStyle/>
          <a:p>
            <a:r>
              <a:rPr lang="zh-CN" altLang="en-US" sz="1238" dirty="0">
                <a:latin typeface="微软雅黑" panose="020B0503020204020204" pitchFamily="34" charset="-122"/>
                <a:ea typeface="微软雅黑" panose="020B0503020204020204" pitchFamily="34" charset="-122"/>
                <a:cs typeface="+mn-ea"/>
                <a:sym typeface="+mn-lt"/>
              </a:rPr>
              <a:t>解决方案</a:t>
            </a:r>
          </a:p>
        </p:txBody>
      </p:sp>
      <p:cxnSp>
        <p:nvCxnSpPr>
          <p:cNvPr id="5" name="koppt-连接线"/>
          <p:cNvCxnSpPr/>
          <p:nvPr/>
        </p:nvCxnSpPr>
        <p:spPr>
          <a:xfrm>
            <a:off x="357456" y="4423062"/>
            <a:ext cx="6181657" cy="0"/>
          </a:xfrm>
          <a:prstGeom prst="line">
            <a:avLst/>
          </a:prstGeom>
          <a:ln w="28575">
            <a:solidFill>
              <a:srgbClr val="C0C0C0"/>
            </a:solidFill>
            <a:prstDash val="dash"/>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A6E34AE-7629-CB8B-B6E7-5F76EBA988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85" r="28307"/>
          <a:stretch/>
        </p:blipFill>
        <p:spPr>
          <a:xfrm>
            <a:off x="691509" y="6408153"/>
            <a:ext cx="1540432" cy="2052000"/>
          </a:xfrm>
          <a:prstGeom prst="rect">
            <a:avLst/>
          </a:prstGeom>
          <a:ln>
            <a:noFill/>
          </a:ln>
          <a:effectLst>
            <a:outerShdw blurRad="292100" dist="139700" dir="2700000" algn="tl" rotWithShape="0">
              <a:srgbClr val="333333">
                <a:alpha val="65000"/>
              </a:srgbClr>
            </a:outerShdw>
          </a:effectLst>
        </p:spPr>
      </p:pic>
      <p:sp>
        <p:nvSpPr>
          <p:cNvPr id="8" name="koppt-文本框">
            <a:extLst>
              <a:ext uri="{FF2B5EF4-FFF2-40B4-BE49-F238E27FC236}">
                <a16:creationId xmlns:a16="http://schemas.microsoft.com/office/drawing/2014/main" id="{26D82F08-545D-4CF5-B157-E66B25920005}"/>
              </a:ext>
            </a:extLst>
          </p:cNvPr>
          <p:cNvSpPr/>
          <p:nvPr/>
        </p:nvSpPr>
        <p:spPr>
          <a:xfrm>
            <a:off x="471756" y="5756868"/>
            <a:ext cx="6020344" cy="252762"/>
          </a:xfrm>
          <a:prstGeom prst="rect">
            <a:avLst/>
          </a:prstGeom>
        </p:spPr>
        <p:txBody>
          <a:bodyPr wrap="square">
            <a:spAutoFit/>
          </a:bodyPr>
          <a:lstStyle/>
          <a:p>
            <a:pPr>
              <a:lnSpc>
                <a:spcPct val="150000"/>
              </a:lnSpc>
            </a:pP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已经相继在浙江省</a:t>
            </a:r>
            <a:r>
              <a:rPr lang="zh-CN" altLang="en-US" sz="788" b="1" dirty="0">
                <a:solidFill>
                  <a:schemeClr val="tx2"/>
                </a:solidFill>
                <a:latin typeface="微软雅黑" panose="020B0503020204020204" pitchFamily="34" charset="-122"/>
                <a:ea typeface="微软雅黑" panose="020B0503020204020204" pitchFamily="34" charset="-122"/>
                <a:cs typeface="+mn-ea"/>
                <a:sym typeface="+mn-lt"/>
              </a:rPr>
              <a:t>杭州市、湖州市、衢州市、金华市</a:t>
            </a: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开展台账管理系统的安装，完成</a:t>
            </a:r>
            <a:r>
              <a:rPr lang="en-US" altLang="zh-CN" sz="788" dirty="0">
                <a:solidFill>
                  <a:schemeClr val="tx2"/>
                </a:solidFill>
                <a:latin typeface="微软雅黑" panose="020B0503020204020204" pitchFamily="34" charset="-122"/>
                <a:ea typeface="微软雅黑" panose="020B0503020204020204" pitchFamily="34" charset="-122"/>
                <a:cs typeface="+mn-ea"/>
                <a:sym typeface="+mn-lt"/>
              </a:rPr>
              <a:t>60</a:t>
            </a: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余家企业设备的安装工作。</a:t>
            </a:r>
            <a:endParaRPr lang="en-US" altLang="zh-CN" sz="788" dirty="0">
              <a:solidFill>
                <a:schemeClr val="tx2"/>
              </a:solidFill>
              <a:latin typeface="微软雅黑" panose="020B0503020204020204" pitchFamily="34" charset="-122"/>
              <a:ea typeface="微软雅黑" panose="020B0503020204020204" pitchFamily="34" charset="-122"/>
              <a:cs typeface="+mn-ea"/>
              <a:sym typeface="+mn-lt"/>
            </a:endParaRPr>
          </a:p>
        </p:txBody>
      </p:sp>
      <p:pic>
        <p:nvPicPr>
          <p:cNvPr id="10" name="图片 9">
            <a:extLst>
              <a:ext uri="{FF2B5EF4-FFF2-40B4-BE49-F238E27FC236}">
                <a16:creationId xmlns:a16="http://schemas.microsoft.com/office/drawing/2014/main" id="{34ED9340-2B25-8419-153E-A23531CC6E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1865" y="6408153"/>
            <a:ext cx="1538396" cy="2052000"/>
          </a:xfrm>
          <a:prstGeom prst="rect">
            <a:avLst/>
          </a:prstGeom>
          <a:effectLst>
            <a:outerShdw blurRad="292100" dist="139700" dir="2400000" algn="ctr" rotWithShape="0">
              <a:srgbClr val="000000">
                <a:alpha val="65000"/>
              </a:srgbClr>
            </a:outerShdw>
          </a:effectLst>
        </p:spPr>
      </p:pic>
      <p:cxnSp>
        <p:nvCxnSpPr>
          <p:cNvPr id="11" name="koppt">
            <a:extLst>
              <a:ext uri="{FF2B5EF4-FFF2-40B4-BE49-F238E27FC236}">
                <a16:creationId xmlns:a16="http://schemas.microsoft.com/office/drawing/2014/main" id="{0E1751BF-287B-CFA2-2B37-0D5E0E36A4A8}"/>
              </a:ext>
            </a:extLst>
          </p:cNvPr>
          <p:cNvCxnSpPr/>
          <p:nvPr/>
        </p:nvCxnSpPr>
        <p:spPr>
          <a:xfrm flipV="1">
            <a:off x="-116241" y="4929154"/>
            <a:ext cx="0" cy="12795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9E7259CE-C033-A13B-5427-E7F0098892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3138" y="6408153"/>
            <a:ext cx="1538395" cy="2052000"/>
          </a:xfrm>
          <a:prstGeom prst="rect">
            <a:avLst/>
          </a:prstGeom>
          <a:effectLst>
            <a:outerShdw blurRad="292100" dist="139700" dir="2400000" algn="ctr" rotWithShape="0">
              <a:srgbClr val="000000">
                <a:alpha val="65000"/>
              </a:srgbClr>
            </a:outerShdw>
          </a:effectLst>
        </p:spPr>
      </p:pic>
      <p:sp>
        <p:nvSpPr>
          <p:cNvPr id="60" name="文本占位符 2">
            <a:extLst>
              <a:ext uri="{FF2B5EF4-FFF2-40B4-BE49-F238E27FC236}">
                <a16:creationId xmlns:a16="http://schemas.microsoft.com/office/drawing/2014/main" id="{0FD19AD6-3BD5-BE8F-BE15-74952876AD70}"/>
              </a:ext>
            </a:extLst>
          </p:cNvPr>
          <p:cNvSpPr txBox="1">
            <a:spLocks/>
          </p:cNvSpPr>
          <p:nvPr/>
        </p:nvSpPr>
        <p:spPr>
          <a:xfrm>
            <a:off x="365900" y="5096745"/>
            <a:ext cx="4570426" cy="773564"/>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38" dirty="0">
                <a:latin typeface="微软雅黑" panose="020B0503020204020204" pitchFamily="34" charset="-122"/>
                <a:ea typeface="微软雅黑" panose="020B0503020204020204" pitchFamily="34" charset="-122"/>
                <a:cs typeface="+mn-ea"/>
                <a:sym typeface="+mn-lt"/>
              </a:rPr>
              <a:t>产品应用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1A258-815B-D7FE-5558-19E584BAE81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0E6AD1E-0D5D-FE26-1BDE-D188FA655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000" y="3844746"/>
            <a:ext cx="1626612" cy="2168816"/>
          </a:xfrm>
          <a:prstGeom prst="rect">
            <a:avLst/>
          </a:prstGeom>
        </p:spPr>
      </p:pic>
      <p:grpSp>
        <p:nvGrpSpPr>
          <p:cNvPr id="58" name="组合 57">
            <a:extLst>
              <a:ext uri="{FF2B5EF4-FFF2-40B4-BE49-F238E27FC236}">
                <a16:creationId xmlns:a16="http://schemas.microsoft.com/office/drawing/2014/main" id="{A0075056-8C25-764A-B123-3B7BCDB982D4}"/>
              </a:ext>
            </a:extLst>
          </p:cNvPr>
          <p:cNvGrpSpPr/>
          <p:nvPr/>
        </p:nvGrpSpPr>
        <p:grpSpPr>
          <a:xfrm>
            <a:off x="969196" y="4038946"/>
            <a:ext cx="1785938" cy="1204311"/>
            <a:chOff x="-1462088" y="7361818"/>
            <a:chExt cx="1785938" cy="1204311"/>
          </a:xfrm>
        </p:grpSpPr>
        <p:pic>
          <p:nvPicPr>
            <p:cNvPr id="56" name="Picture 2" descr="电脑开机显示器没反应__财经头条">
              <a:extLst>
                <a:ext uri="{FF2B5EF4-FFF2-40B4-BE49-F238E27FC236}">
                  <a16:creationId xmlns:a16="http://schemas.microsoft.com/office/drawing/2014/main" id="{53C051AF-73E8-F040-6A4D-7FE6FD2E65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2088" y="7361818"/>
              <a:ext cx="1785938" cy="1204311"/>
            </a:xfrm>
            <a:prstGeom prst="rect">
              <a:avLst/>
            </a:prstGeom>
            <a:noFill/>
            <a:extLst>
              <a:ext uri="{909E8E84-426E-40DD-AFC4-6F175D3DCCD1}">
                <a14:hiddenFill xmlns:a14="http://schemas.microsoft.com/office/drawing/2010/main">
                  <a:solidFill>
                    <a:srgbClr val="FFFFFF"/>
                  </a:solidFill>
                </a14:hiddenFill>
              </a:ext>
            </a:extLst>
          </p:spPr>
        </p:pic>
        <p:pic>
          <p:nvPicPr>
            <p:cNvPr id="54" name="图片 53">
              <a:extLst>
                <a:ext uri="{FF2B5EF4-FFF2-40B4-BE49-F238E27FC236}">
                  <a16:creationId xmlns:a16="http://schemas.microsoft.com/office/drawing/2014/main" id="{778A8AE6-CDE8-FE90-D4DA-5E43761107D0}"/>
                </a:ext>
              </a:extLst>
            </p:cNvPr>
            <p:cNvPicPr>
              <a:picLocks noChangeAspect="1"/>
            </p:cNvPicPr>
            <p:nvPr/>
          </p:nvPicPr>
          <p:blipFill>
            <a:blip r:embed="rId4"/>
            <a:stretch>
              <a:fillRect/>
            </a:stretch>
          </p:blipFill>
          <p:spPr>
            <a:xfrm>
              <a:off x="-1334903" y="7496105"/>
              <a:ext cx="1502810" cy="751405"/>
            </a:xfrm>
            <a:prstGeom prst="rect">
              <a:avLst/>
            </a:prstGeom>
          </p:spPr>
        </p:pic>
      </p:grpSp>
      <p:sp>
        <p:nvSpPr>
          <p:cNvPr id="52" name="等腰三角形 51">
            <a:extLst>
              <a:ext uri="{FF2B5EF4-FFF2-40B4-BE49-F238E27FC236}">
                <a16:creationId xmlns:a16="http://schemas.microsoft.com/office/drawing/2014/main" id="{9129A6E8-CE42-C114-FFB6-E22C12E5CB1B}"/>
              </a:ext>
            </a:extLst>
          </p:cNvPr>
          <p:cNvSpPr/>
          <p:nvPr/>
        </p:nvSpPr>
        <p:spPr>
          <a:xfrm rot="20055455">
            <a:off x="1747301" y="1635932"/>
            <a:ext cx="1069380" cy="735118"/>
          </a:xfrm>
          <a:prstGeom prst="triangle">
            <a:avLst>
              <a:gd name="adj" fmla="val 0"/>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占位符 1">
            <a:extLst>
              <a:ext uri="{FF2B5EF4-FFF2-40B4-BE49-F238E27FC236}">
                <a16:creationId xmlns:a16="http://schemas.microsoft.com/office/drawing/2014/main" id="{31FE29F8-9870-2204-F055-E821A27B60D6}"/>
              </a:ext>
            </a:extLst>
          </p:cNvPr>
          <p:cNvSpPr txBox="1">
            <a:spLocks/>
          </p:cNvSpPr>
          <p:nvPr/>
        </p:nvSpPr>
        <p:spPr>
          <a:xfrm>
            <a:off x="471756" y="801990"/>
            <a:ext cx="823644" cy="342915"/>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38" dirty="0">
                <a:latin typeface="微软雅黑" panose="020B0503020204020204" pitchFamily="34" charset="-122"/>
                <a:ea typeface="微软雅黑" panose="020B0503020204020204" pitchFamily="34" charset="-122"/>
                <a:cs typeface="+mn-ea"/>
                <a:sym typeface="+mn-lt"/>
              </a:rPr>
              <a:t>应用场景</a:t>
            </a:r>
          </a:p>
        </p:txBody>
      </p:sp>
      <p:cxnSp>
        <p:nvCxnSpPr>
          <p:cNvPr id="11" name="koppt">
            <a:extLst>
              <a:ext uri="{FF2B5EF4-FFF2-40B4-BE49-F238E27FC236}">
                <a16:creationId xmlns:a16="http://schemas.microsoft.com/office/drawing/2014/main" id="{C9ADC21F-B4F7-E89F-D148-172F949BCA3F}"/>
              </a:ext>
            </a:extLst>
          </p:cNvPr>
          <p:cNvCxnSpPr/>
          <p:nvPr/>
        </p:nvCxnSpPr>
        <p:spPr>
          <a:xfrm flipV="1">
            <a:off x="-116241" y="4929154"/>
            <a:ext cx="0" cy="12795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90C3C31-D9E4-315A-61FE-538C52D64E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4657" y="2047581"/>
            <a:ext cx="1111731" cy="625349"/>
          </a:xfrm>
          <a:prstGeom prst="rect">
            <a:avLst/>
          </a:prstGeom>
          <a:ln>
            <a:noFill/>
          </a:ln>
          <a:effectLst>
            <a:softEdge rad="88900"/>
          </a:effectLst>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ED14B4CD-13B9-5527-8543-881D424CF5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08044" y="1618232"/>
            <a:ext cx="478657" cy="1220717"/>
          </a:xfrm>
          <a:prstGeom prst="rect">
            <a:avLst/>
          </a:prstGeom>
        </p:spPr>
      </p:pic>
      <p:sp>
        <p:nvSpPr>
          <p:cNvPr id="36" name="箭头: 下弧形 35">
            <a:extLst>
              <a:ext uri="{FF2B5EF4-FFF2-40B4-BE49-F238E27FC236}">
                <a16:creationId xmlns:a16="http://schemas.microsoft.com/office/drawing/2014/main" id="{A361D405-9A33-11D6-7143-3EB7FE0CFEE3}"/>
              </a:ext>
            </a:extLst>
          </p:cNvPr>
          <p:cNvSpPr/>
          <p:nvPr/>
        </p:nvSpPr>
        <p:spPr>
          <a:xfrm>
            <a:off x="2550037" y="2753396"/>
            <a:ext cx="1465906" cy="358096"/>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koppt-文本框">
            <a:extLst>
              <a:ext uri="{FF2B5EF4-FFF2-40B4-BE49-F238E27FC236}">
                <a16:creationId xmlns:a16="http://schemas.microsoft.com/office/drawing/2014/main" id="{4168BBF7-75D4-789C-3A31-0EB163DFAC30}"/>
              </a:ext>
            </a:extLst>
          </p:cNvPr>
          <p:cNvSpPr/>
          <p:nvPr/>
        </p:nvSpPr>
        <p:spPr>
          <a:xfrm>
            <a:off x="2574091" y="3188191"/>
            <a:ext cx="1417798" cy="434734"/>
          </a:xfrm>
          <a:prstGeom prst="rect">
            <a:avLst/>
          </a:prstGeom>
        </p:spPr>
        <p:txBody>
          <a:bodyPr wrap="square">
            <a:spAutoFit/>
          </a:bodyPr>
          <a:lstStyle/>
          <a:p>
            <a:pPr>
              <a:lnSpc>
                <a:spcPct val="150000"/>
              </a:lnSpc>
            </a:pP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摄像头拍得车辆照片，传入数据库中查询车辆信息</a:t>
            </a:r>
            <a:endParaRPr lang="en-US" altLang="zh-CN" sz="788"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42" name="组合 41">
            <a:extLst>
              <a:ext uri="{FF2B5EF4-FFF2-40B4-BE49-F238E27FC236}">
                <a16:creationId xmlns:a16="http://schemas.microsoft.com/office/drawing/2014/main" id="{53091953-E7D2-6F06-DCC4-EF7DEEB26188}"/>
              </a:ext>
            </a:extLst>
          </p:cNvPr>
          <p:cNvGrpSpPr/>
          <p:nvPr/>
        </p:nvGrpSpPr>
        <p:grpSpPr>
          <a:xfrm>
            <a:off x="3949724" y="1440180"/>
            <a:ext cx="1789888" cy="1357977"/>
            <a:chOff x="4653271" y="2173410"/>
            <a:chExt cx="3137054" cy="2380062"/>
          </a:xfrm>
        </p:grpSpPr>
        <p:pic>
          <p:nvPicPr>
            <p:cNvPr id="46" name="Picture 2" descr="电脑开机显示器没反应__财经头条">
              <a:extLst>
                <a:ext uri="{FF2B5EF4-FFF2-40B4-BE49-F238E27FC236}">
                  <a16:creationId xmlns:a16="http://schemas.microsoft.com/office/drawing/2014/main" id="{C221F694-82C2-1CB4-D5DF-C8D9E82A11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3271" y="2173410"/>
              <a:ext cx="3137054" cy="2380062"/>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F3CA97E5-07B0-795E-AD27-FDCAE84592D5}"/>
                </a:ext>
              </a:extLst>
            </p:cNvPr>
            <p:cNvPicPr>
              <a:picLocks/>
            </p:cNvPicPr>
            <p:nvPr/>
          </p:nvPicPr>
          <p:blipFill>
            <a:blip r:embed="rId8"/>
            <a:srcRect l="13092"/>
            <a:stretch/>
          </p:blipFill>
          <p:spPr>
            <a:xfrm>
              <a:off x="4901642" y="2454787"/>
              <a:ext cx="2613583" cy="1472400"/>
            </a:xfrm>
            <a:prstGeom prst="rect">
              <a:avLst/>
            </a:prstGeom>
          </p:spPr>
        </p:pic>
      </p:grpSp>
      <p:sp>
        <p:nvSpPr>
          <p:cNvPr id="48" name="箭头: 下弧形 47">
            <a:extLst>
              <a:ext uri="{FF2B5EF4-FFF2-40B4-BE49-F238E27FC236}">
                <a16:creationId xmlns:a16="http://schemas.microsoft.com/office/drawing/2014/main" id="{0C57F2DD-774F-DA29-416F-F96A76B163C6}"/>
              </a:ext>
            </a:extLst>
          </p:cNvPr>
          <p:cNvSpPr/>
          <p:nvPr/>
        </p:nvSpPr>
        <p:spPr>
          <a:xfrm rot="16200000" flipH="1">
            <a:off x="5244637" y="3239504"/>
            <a:ext cx="1240789" cy="358096"/>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koppt-文本框">
            <a:extLst>
              <a:ext uri="{FF2B5EF4-FFF2-40B4-BE49-F238E27FC236}">
                <a16:creationId xmlns:a16="http://schemas.microsoft.com/office/drawing/2014/main" id="{9CDF8C65-8320-5216-A560-DA4D2A73494D}"/>
              </a:ext>
            </a:extLst>
          </p:cNvPr>
          <p:cNvSpPr/>
          <p:nvPr/>
        </p:nvSpPr>
        <p:spPr>
          <a:xfrm>
            <a:off x="4578350" y="3140238"/>
            <a:ext cx="1503830" cy="434734"/>
          </a:xfrm>
          <a:prstGeom prst="rect">
            <a:avLst/>
          </a:prstGeom>
        </p:spPr>
        <p:txBody>
          <a:bodyPr wrap="square">
            <a:spAutoFit/>
          </a:bodyPr>
          <a:lstStyle/>
          <a:p>
            <a:pPr>
              <a:lnSpc>
                <a:spcPct val="150000"/>
              </a:lnSpc>
            </a:pP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查得车辆属于违规车辆，将报警信息推送至现场显示终端</a:t>
            </a:r>
            <a:endParaRPr lang="en-US" altLang="zh-CN" sz="788"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2" name="箭头: 下弧形 11">
            <a:extLst>
              <a:ext uri="{FF2B5EF4-FFF2-40B4-BE49-F238E27FC236}">
                <a16:creationId xmlns:a16="http://schemas.microsoft.com/office/drawing/2014/main" id="{C2C542DA-DCD8-2706-155B-1510FAC836FB}"/>
              </a:ext>
            </a:extLst>
          </p:cNvPr>
          <p:cNvSpPr/>
          <p:nvPr/>
        </p:nvSpPr>
        <p:spPr>
          <a:xfrm flipH="1">
            <a:off x="2483818" y="5437214"/>
            <a:ext cx="1465906" cy="358096"/>
          </a:xfrm>
          <a:prstGeom prst="curvedUp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 name="koppt-文本框">
            <a:extLst>
              <a:ext uri="{FF2B5EF4-FFF2-40B4-BE49-F238E27FC236}">
                <a16:creationId xmlns:a16="http://schemas.microsoft.com/office/drawing/2014/main" id="{C63A2FD4-627E-2C15-2FC8-EB13A88CECA0}"/>
              </a:ext>
            </a:extLst>
          </p:cNvPr>
          <p:cNvSpPr/>
          <p:nvPr/>
        </p:nvSpPr>
        <p:spPr>
          <a:xfrm>
            <a:off x="2512113" y="5809202"/>
            <a:ext cx="1503830" cy="616644"/>
          </a:xfrm>
          <a:prstGeom prst="rect">
            <a:avLst/>
          </a:prstGeom>
        </p:spPr>
        <p:txBody>
          <a:bodyPr wrap="square">
            <a:spAutoFit/>
          </a:bodyPr>
          <a:lstStyle/>
          <a:p>
            <a:pPr>
              <a:lnSpc>
                <a:spcPct val="150000"/>
              </a:lnSpc>
            </a:pP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生成车辆运输记录并计入电子台账系统，在小程序和网页端查询</a:t>
            </a:r>
            <a:endParaRPr lang="en-US" altLang="zh-CN" sz="788" dirty="0">
              <a:solidFill>
                <a:schemeClr val="tx2"/>
              </a:solidFill>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AE71F5FC-53F3-0B09-02BE-E431A3020D70}"/>
              </a:ext>
            </a:extLst>
          </p:cNvPr>
          <p:cNvGrpSpPr/>
          <p:nvPr/>
        </p:nvGrpSpPr>
        <p:grpSpPr>
          <a:xfrm>
            <a:off x="653051" y="4603543"/>
            <a:ext cx="646277" cy="731035"/>
            <a:chOff x="1391297" y="7898122"/>
            <a:chExt cx="509586" cy="576417"/>
          </a:xfrm>
        </p:grpSpPr>
        <p:pic>
          <p:nvPicPr>
            <p:cNvPr id="15" name="Picture 9">
              <a:extLst>
                <a:ext uri="{FF2B5EF4-FFF2-40B4-BE49-F238E27FC236}">
                  <a16:creationId xmlns:a16="http://schemas.microsoft.com/office/drawing/2014/main" id="{F6D1C86C-F538-F040-7091-C90BF03C187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0651"/>
            <a:stretch>
              <a:fillRect/>
            </a:stretch>
          </p:blipFill>
          <p:spPr bwMode="auto">
            <a:xfrm>
              <a:off x="1391297" y="7898122"/>
              <a:ext cx="509586" cy="576417"/>
            </a:xfrm>
            <a:prstGeom prst="rect">
              <a:avLst/>
            </a:prstGeom>
            <a:noFill/>
            <a:ln>
              <a:noFill/>
            </a:ln>
            <a:effectLst>
              <a:outerShdw blurRad="241300" dist="368300" dir="5400000" algn="ctr" rotWithShape="0">
                <a:schemeClr val="tx1">
                  <a:alpha val="40000"/>
                </a:schemeClr>
              </a:outerShdw>
            </a:effectLst>
          </p:spPr>
        </p:pic>
        <p:pic>
          <p:nvPicPr>
            <p:cNvPr id="16" name="图片 15">
              <a:extLst>
                <a:ext uri="{FF2B5EF4-FFF2-40B4-BE49-F238E27FC236}">
                  <a16:creationId xmlns:a16="http://schemas.microsoft.com/office/drawing/2014/main" id="{79D9EEEA-8F3C-79CD-0320-E814AB243163}"/>
                </a:ext>
              </a:extLst>
            </p:cNvPr>
            <p:cNvPicPr>
              <a:picLocks noChangeAspect="1"/>
            </p:cNvPicPr>
            <p:nvPr/>
          </p:nvPicPr>
          <p:blipFill rotWithShape="1">
            <a:blip r:embed="rId10"/>
            <a:srcRect l="1749" t="194" r="4231" b="6041"/>
            <a:stretch/>
          </p:blipFill>
          <p:spPr>
            <a:xfrm>
              <a:off x="1634439" y="7946853"/>
              <a:ext cx="200090" cy="340231"/>
            </a:xfrm>
            <a:prstGeom prst="rect">
              <a:avLst/>
            </a:prstGeom>
          </p:spPr>
        </p:pic>
      </p:grpSp>
      <p:sp>
        <p:nvSpPr>
          <p:cNvPr id="20" name="koppt-文本框">
            <a:extLst>
              <a:ext uri="{FF2B5EF4-FFF2-40B4-BE49-F238E27FC236}">
                <a16:creationId xmlns:a16="http://schemas.microsoft.com/office/drawing/2014/main" id="{99009AD9-48CF-BD9B-4D4F-7404AECCC67C}"/>
              </a:ext>
            </a:extLst>
          </p:cNvPr>
          <p:cNvSpPr/>
          <p:nvPr/>
        </p:nvSpPr>
        <p:spPr>
          <a:xfrm>
            <a:off x="471756" y="1084530"/>
            <a:ext cx="6020344" cy="252762"/>
          </a:xfrm>
          <a:prstGeom prst="rect">
            <a:avLst/>
          </a:prstGeom>
        </p:spPr>
        <p:txBody>
          <a:bodyPr wrap="square">
            <a:spAutoFit/>
          </a:bodyPr>
          <a:lstStyle/>
          <a:p>
            <a:pPr>
              <a:lnSpc>
                <a:spcPct val="150000"/>
              </a:lnSpc>
            </a:pPr>
            <a:r>
              <a:rPr lang="zh-CN" altLang="en-US" sz="788" b="1" dirty="0">
                <a:solidFill>
                  <a:schemeClr val="tx2"/>
                </a:solidFill>
                <a:latin typeface="微软雅黑" panose="020B0503020204020204" pitchFamily="34" charset="-122"/>
                <a:ea typeface="微软雅黑" panose="020B0503020204020204" pitchFamily="34" charset="-122"/>
                <a:cs typeface="+mn-ea"/>
                <a:sym typeface="+mn-lt"/>
              </a:rPr>
              <a:t>违规车辆进厂</a:t>
            </a:r>
            <a:r>
              <a:rPr lang="zh-CN" altLang="en-US" sz="788" dirty="0">
                <a:solidFill>
                  <a:schemeClr val="tx2"/>
                </a:solidFill>
                <a:latin typeface="微软雅黑" panose="020B0503020204020204" pitchFamily="34" charset="-122"/>
                <a:ea typeface="微软雅黑" panose="020B0503020204020204" pitchFamily="34" charset="-122"/>
                <a:cs typeface="+mn-ea"/>
                <a:sym typeface="+mn-lt"/>
              </a:rPr>
              <a:t>时，系统产生相应服务。</a:t>
            </a:r>
            <a:endParaRPr lang="en-US" altLang="zh-CN" sz="788" dirty="0">
              <a:solidFill>
                <a:schemeClr val="tx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0639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ED33C-806D-8A33-C868-97E72172A00F}"/>
            </a:ext>
          </a:extLst>
        </p:cNvPr>
        <p:cNvGrpSpPr/>
        <p:nvPr/>
      </p:nvGrpSpPr>
      <p:grpSpPr>
        <a:xfrm>
          <a:off x="0" y="0"/>
          <a:ext cx="0" cy="0"/>
          <a:chOff x="0" y="0"/>
          <a:chExt cx="0" cy="0"/>
        </a:xfrm>
      </p:grpSpPr>
      <p:pic>
        <p:nvPicPr>
          <p:cNvPr id="41" name="图片 40">
            <a:extLst>
              <a:ext uri="{FF2B5EF4-FFF2-40B4-BE49-F238E27FC236}">
                <a16:creationId xmlns:a16="http://schemas.microsoft.com/office/drawing/2014/main" id="{A44EAE9D-5683-B2BF-98EC-77DEB9AF8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4613" y="3378702"/>
            <a:ext cx="1391672" cy="1006655"/>
          </a:xfrm>
          <a:prstGeom prst="rect">
            <a:avLst/>
          </a:prstGeom>
        </p:spPr>
      </p:pic>
      <p:sp>
        <p:nvSpPr>
          <p:cNvPr id="6" name="文本占位符 1">
            <a:extLst>
              <a:ext uri="{FF2B5EF4-FFF2-40B4-BE49-F238E27FC236}">
                <a16:creationId xmlns:a16="http://schemas.microsoft.com/office/drawing/2014/main" id="{52C1DE29-486A-7847-AB9B-D49031D9E20F}"/>
              </a:ext>
            </a:extLst>
          </p:cNvPr>
          <p:cNvSpPr txBox="1">
            <a:spLocks/>
          </p:cNvSpPr>
          <p:nvPr/>
        </p:nvSpPr>
        <p:spPr>
          <a:xfrm>
            <a:off x="471756" y="801990"/>
            <a:ext cx="823644" cy="342915"/>
          </a:xfrm>
          <a:prstGeom prst="rect">
            <a:avLst/>
          </a:prstGeom>
          <a:effectLst>
            <a:glow rad="304800">
              <a:schemeClr val="accent1">
                <a:alpha val="40000"/>
              </a:schemeClr>
            </a:glow>
          </a:effectLst>
        </p:spPr>
        <p:txBody>
          <a:bodyPr vert="horz" lIns="91440" tIns="45720" rIns="91440" bIns="45720" rtlCol="0" anchor="ctr" anchorCtr="0">
            <a:noAutofit/>
          </a:bodyPr>
          <a:lstStyle>
            <a:lvl1pPr marL="0" indent="0" algn="l" defTabSz="685800" rtl="0" eaLnBrk="1" latinLnBrk="0" hangingPunct="1">
              <a:lnSpc>
                <a:spcPct val="90000"/>
              </a:lnSpc>
              <a:spcBef>
                <a:spcPts val="0"/>
              </a:spcBef>
              <a:buFont typeface="Arial" panose="020B0604020202020204" pitchFamily="34" charset="0"/>
              <a:buNone/>
              <a:defRPr sz="2100" b="1" kern="1200">
                <a:solidFill>
                  <a:schemeClr val="accent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38" dirty="0">
                <a:latin typeface="微软雅黑" panose="020B0503020204020204" pitchFamily="34" charset="-122"/>
                <a:ea typeface="微软雅黑" panose="020B0503020204020204" pitchFamily="34" charset="-122"/>
                <a:cs typeface="+mn-ea"/>
                <a:sym typeface="+mn-lt"/>
              </a:rPr>
              <a:t>合作伙伴</a:t>
            </a:r>
          </a:p>
        </p:txBody>
      </p:sp>
      <p:cxnSp>
        <p:nvCxnSpPr>
          <p:cNvPr id="11" name="koppt">
            <a:extLst>
              <a:ext uri="{FF2B5EF4-FFF2-40B4-BE49-F238E27FC236}">
                <a16:creationId xmlns:a16="http://schemas.microsoft.com/office/drawing/2014/main" id="{3ECF32ED-E689-35DE-1809-B846E6184C1E}"/>
              </a:ext>
            </a:extLst>
          </p:cNvPr>
          <p:cNvCxnSpPr/>
          <p:nvPr/>
        </p:nvCxnSpPr>
        <p:spPr>
          <a:xfrm flipV="1">
            <a:off x="-116241" y="4929154"/>
            <a:ext cx="0" cy="12795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www.koppt.cn">
            <a:extLst>
              <a:ext uri="{FF2B5EF4-FFF2-40B4-BE49-F238E27FC236}">
                <a16:creationId xmlns:a16="http://schemas.microsoft.com/office/drawing/2014/main" id="{9061059F-6872-0FE0-204D-1C07025CFBB7}"/>
              </a:ext>
            </a:extLst>
          </p:cNvPr>
          <p:cNvSpPr/>
          <p:nvPr/>
        </p:nvSpPr>
        <p:spPr>
          <a:xfrm rot="5400000">
            <a:off x="276065" y="1877575"/>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4" name="www.koppt.cn">
            <a:extLst>
              <a:ext uri="{FF2B5EF4-FFF2-40B4-BE49-F238E27FC236}">
                <a16:creationId xmlns:a16="http://schemas.microsoft.com/office/drawing/2014/main" id="{A0518DAE-84C8-F5C8-FB9C-211465318946}"/>
              </a:ext>
            </a:extLst>
          </p:cNvPr>
          <p:cNvSpPr/>
          <p:nvPr/>
        </p:nvSpPr>
        <p:spPr>
          <a:xfrm rot="5400000">
            <a:off x="1505185" y="2466647"/>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5" name="www.koppt.cn">
            <a:extLst>
              <a:ext uri="{FF2B5EF4-FFF2-40B4-BE49-F238E27FC236}">
                <a16:creationId xmlns:a16="http://schemas.microsoft.com/office/drawing/2014/main" id="{ECC35004-4DBF-D97B-E0BA-A7C545EF45A4}"/>
              </a:ext>
            </a:extLst>
          </p:cNvPr>
          <p:cNvSpPr/>
          <p:nvPr/>
        </p:nvSpPr>
        <p:spPr>
          <a:xfrm rot="5400000">
            <a:off x="4069451" y="2466647"/>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7" name="www.koppt.cn">
            <a:extLst>
              <a:ext uri="{FF2B5EF4-FFF2-40B4-BE49-F238E27FC236}">
                <a16:creationId xmlns:a16="http://schemas.microsoft.com/office/drawing/2014/main" id="{18BFE2DF-2344-25AC-1FB5-A422877F75A0}"/>
              </a:ext>
            </a:extLst>
          </p:cNvPr>
          <p:cNvSpPr/>
          <p:nvPr/>
        </p:nvSpPr>
        <p:spPr>
          <a:xfrm rot="5400000">
            <a:off x="224634" y="3234917"/>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8" name="www.koppt.cn">
            <a:extLst>
              <a:ext uri="{FF2B5EF4-FFF2-40B4-BE49-F238E27FC236}">
                <a16:creationId xmlns:a16="http://schemas.microsoft.com/office/drawing/2014/main" id="{F5712316-14E7-3537-C32B-0A1D435A6DE5}"/>
              </a:ext>
            </a:extLst>
          </p:cNvPr>
          <p:cNvSpPr/>
          <p:nvPr/>
        </p:nvSpPr>
        <p:spPr>
          <a:xfrm rot="5400000">
            <a:off x="5353633" y="3342073"/>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9" name="www.koppt.cn">
            <a:extLst>
              <a:ext uri="{FF2B5EF4-FFF2-40B4-BE49-F238E27FC236}">
                <a16:creationId xmlns:a16="http://schemas.microsoft.com/office/drawing/2014/main" id="{F72BA3D4-9B41-D2B8-AF80-0335FFDDAE28}"/>
              </a:ext>
            </a:extLst>
          </p:cNvPr>
          <p:cNvSpPr/>
          <p:nvPr/>
        </p:nvSpPr>
        <p:spPr>
          <a:xfrm rot="5400000">
            <a:off x="2789134" y="1877575"/>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10" name="www.koppt.cn">
            <a:extLst>
              <a:ext uri="{FF2B5EF4-FFF2-40B4-BE49-F238E27FC236}">
                <a16:creationId xmlns:a16="http://schemas.microsoft.com/office/drawing/2014/main" id="{0BD709E8-ADF1-7ADF-8E7C-A018232CFB5A}"/>
              </a:ext>
            </a:extLst>
          </p:cNvPr>
          <p:cNvSpPr/>
          <p:nvPr/>
        </p:nvSpPr>
        <p:spPr>
          <a:xfrm rot="5400000">
            <a:off x="5302202" y="1877575"/>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solidFill>
                <a:srgbClr val="FFFFFF"/>
              </a:solidFill>
              <a:latin typeface="阿里巴巴普惠体 R"/>
              <a:ea typeface="阿里巴巴普惠体 L"/>
            </a:endParaRPr>
          </a:p>
        </p:txBody>
      </p:sp>
      <p:sp>
        <p:nvSpPr>
          <p:cNvPr id="14" name="www.koppt.cn">
            <a:extLst>
              <a:ext uri="{FF2B5EF4-FFF2-40B4-BE49-F238E27FC236}">
                <a16:creationId xmlns:a16="http://schemas.microsoft.com/office/drawing/2014/main" id="{C9E3F8A4-B2DA-E4C8-49BF-EFE8B40FC0F8}"/>
              </a:ext>
            </a:extLst>
          </p:cNvPr>
          <p:cNvSpPr/>
          <p:nvPr/>
        </p:nvSpPr>
        <p:spPr>
          <a:xfrm rot="5400000">
            <a:off x="1430714" y="3876914"/>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18" name="www.koppt.cn">
            <a:extLst>
              <a:ext uri="{FF2B5EF4-FFF2-40B4-BE49-F238E27FC236}">
                <a16:creationId xmlns:a16="http://schemas.microsoft.com/office/drawing/2014/main" id="{A9940C64-29AD-470B-53A8-1CD62EBA558D}"/>
              </a:ext>
            </a:extLst>
          </p:cNvPr>
          <p:cNvSpPr/>
          <p:nvPr/>
        </p:nvSpPr>
        <p:spPr>
          <a:xfrm rot="5400000">
            <a:off x="4147553" y="3876914"/>
            <a:ext cx="1279733" cy="1103218"/>
          </a:xfrm>
          <a:prstGeom prst="hexagon">
            <a:avLst/>
          </a:prstGeom>
          <a:noFill/>
          <a:ln w="3175">
            <a:gradFill flip="none" rotWithShape="1">
              <a:gsLst>
                <a:gs pos="43000">
                  <a:schemeClr val="accent1">
                    <a:alpha val="40000"/>
                  </a:schemeClr>
                </a:gs>
                <a:gs pos="0">
                  <a:schemeClr val="accent1">
                    <a:alpha val="6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a:solidFill>
                <a:srgbClr val="FFFFFF"/>
              </a:solidFill>
              <a:latin typeface="阿里巴巴普惠体 R"/>
              <a:ea typeface="阿里巴巴普惠体 L"/>
            </a:endParaRPr>
          </a:p>
        </p:txBody>
      </p:sp>
      <p:sp>
        <p:nvSpPr>
          <p:cNvPr id="21" name="www.koppt.cn">
            <a:extLst>
              <a:ext uri="{FF2B5EF4-FFF2-40B4-BE49-F238E27FC236}">
                <a16:creationId xmlns:a16="http://schemas.microsoft.com/office/drawing/2014/main" id="{7AA2A954-F481-ECEF-7026-3DC1834ACD10}"/>
              </a:ext>
            </a:extLst>
          </p:cNvPr>
          <p:cNvSpPr/>
          <p:nvPr/>
        </p:nvSpPr>
        <p:spPr>
          <a:xfrm rot="5400000">
            <a:off x="2559544" y="3106536"/>
            <a:ext cx="1721811" cy="1484320"/>
          </a:xfrm>
          <a:prstGeom prst="hexagon">
            <a:avLst/>
          </a:prstGeom>
          <a:noFill/>
          <a:ln w="3175">
            <a:gradFill flip="none" rotWithShape="1">
              <a:gsLst>
                <a:gs pos="0">
                  <a:schemeClr val="accent1"/>
                </a:gs>
                <a:gs pos="100000">
                  <a:schemeClr val="accent1">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zh-CN" altLang="en-US" sz="1013" dirty="0">
              <a:solidFill>
                <a:srgbClr val="FFFFFF"/>
              </a:solidFill>
              <a:latin typeface="阿里巴巴普惠体 R"/>
              <a:ea typeface="阿里巴巴普惠体 L"/>
            </a:endParaRPr>
          </a:p>
        </p:txBody>
      </p:sp>
      <p:sp>
        <p:nvSpPr>
          <p:cNvPr id="23" name="www.koppt.cn">
            <a:extLst>
              <a:ext uri="{FF2B5EF4-FFF2-40B4-BE49-F238E27FC236}">
                <a16:creationId xmlns:a16="http://schemas.microsoft.com/office/drawing/2014/main" id="{D3B91649-7D7F-6587-8021-3B5A65BB1D7D}"/>
              </a:ext>
            </a:extLst>
          </p:cNvPr>
          <p:cNvSpPr/>
          <p:nvPr/>
        </p:nvSpPr>
        <p:spPr>
          <a:xfrm rot="5400000">
            <a:off x="635529" y="4570152"/>
            <a:ext cx="619993" cy="534477"/>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4" name="www.koppt.cn">
            <a:extLst>
              <a:ext uri="{FF2B5EF4-FFF2-40B4-BE49-F238E27FC236}">
                <a16:creationId xmlns:a16="http://schemas.microsoft.com/office/drawing/2014/main" id="{B1FE165A-DC6B-2F5F-E81F-07A3F8084830}"/>
              </a:ext>
            </a:extLst>
          </p:cNvPr>
          <p:cNvSpPr/>
          <p:nvPr/>
        </p:nvSpPr>
        <p:spPr>
          <a:xfrm rot="16200000" flipH="1">
            <a:off x="5602478" y="4677309"/>
            <a:ext cx="619993" cy="534477"/>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5" name="www.koppt.cn">
            <a:extLst>
              <a:ext uri="{FF2B5EF4-FFF2-40B4-BE49-F238E27FC236}">
                <a16:creationId xmlns:a16="http://schemas.microsoft.com/office/drawing/2014/main" id="{17AC3550-1B61-C622-FFEF-8132AC5DB51F}"/>
              </a:ext>
            </a:extLst>
          </p:cNvPr>
          <p:cNvSpPr/>
          <p:nvPr/>
        </p:nvSpPr>
        <p:spPr>
          <a:xfrm rot="16200000" flipH="1">
            <a:off x="3119004" y="4797324"/>
            <a:ext cx="619993" cy="534477"/>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6" name="www.koppt.cn">
            <a:extLst>
              <a:ext uri="{FF2B5EF4-FFF2-40B4-BE49-F238E27FC236}">
                <a16:creationId xmlns:a16="http://schemas.microsoft.com/office/drawing/2014/main" id="{29141B26-34D6-79E3-ABF1-D0FFC10A48DE}"/>
              </a:ext>
            </a:extLst>
          </p:cNvPr>
          <p:cNvSpPr/>
          <p:nvPr/>
        </p:nvSpPr>
        <p:spPr>
          <a:xfrm rot="16200000" flipH="1">
            <a:off x="-168574" y="2885902"/>
            <a:ext cx="514931" cy="443906"/>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7" name="www.koppt.cn">
            <a:extLst>
              <a:ext uri="{FF2B5EF4-FFF2-40B4-BE49-F238E27FC236}">
                <a16:creationId xmlns:a16="http://schemas.microsoft.com/office/drawing/2014/main" id="{1788FA30-5CCE-1DB0-585C-EB17045A7A16}"/>
              </a:ext>
            </a:extLst>
          </p:cNvPr>
          <p:cNvSpPr/>
          <p:nvPr/>
        </p:nvSpPr>
        <p:spPr>
          <a:xfrm rot="16200000" flipH="1">
            <a:off x="6511643" y="2885902"/>
            <a:ext cx="514931" cy="443906"/>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8" name="www.koppt.cn">
            <a:extLst>
              <a:ext uri="{FF2B5EF4-FFF2-40B4-BE49-F238E27FC236}">
                <a16:creationId xmlns:a16="http://schemas.microsoft.com/office/drawing/2014/main" id="{1E4CA9AA-E084-4335-E8E8-54E94F55A5B5}"/>
              </a:ext>
            </a:extLst>
          </p:cNvPr>
          <p:cNvSpPr/>
          <p:nvPr/>
        </p:nvSpPr>
        <p:spPr>
          <a:xfrm rot="16200000" flipH="1">
            <a:off x="4453668" y="1875376"/>
            <a:ext cx="514931" cy="443906"/>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sp>
        <p:nvSpPr>
          <p:cNvPr id="29" name="www.koppt.cn">
            <a:extLst>
              <a:ext uri="{FF2B5EF4-FFF2-40B4-BE49-F238E27FC236}">
                <a16:creationId xmlns:a16="http://schemas.microsoft.com/office/drawing/2014/main" id="{5A5F396D-CE4C-B402-BD7D-15DEAF381998}"/>
              </a:ext>
            </a:extLst>
          </p:cNvPr>
          <p:cNvSpPr/>
          <p:nvPr/>
        </p:nvSpPr>
        <p:spPr>
          <a:xfrm rot="16200000" flipH="1">
            <a:off x="1889401" y="1875376"/>
            <a:ext cx="514931" cy="443906"/>
          </a:xfrm>
          <a:prstGeom prst="hexagon">
            <a:avLst/>
          </a:prstGeom>
          <a:noFill/>
          <a:ln w="6350">
            <a:gradFill flip="none" rotWithShape="1">
              <a:gsLst>
                <a:gs pos="0">
                  <a:schemeClr val="accent1">
                    <a:alpha val="37000"/>
                  </a:schemeClr>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514350">
              <a:defRPr/>
            </a:pPr>
            <a:endParaRPr lang="zh-CN" altLang="en-US" sz="1013">
              <a:solidFill>
                <a:srgbClr val="FFFFFF"/>
              </a:solidFill>
              <a:latin typeface="阿里巴巴普惠体 R"/>
              <a:ea typeface="阿里巴巴普惠体 L"/>
            </a:endParaRPr>
          </a:p>
        </p:txBody>
      </p:sp>
      <p:pic>
        <p:nvPicPr>
          <p:cNvPr id="30" name="图片 29" descr="杭州镜涛实业有限公司">
            <a:extLst>
              <a:ext uri="{FF2B5EF4-FFF2-40B4-BE49-F238E27FC236}">
                <a16:creationId xmlns:a16="http://schemas.microsoft.com/office/drawing/2014/main" id="{2C9E340E-A387-592B-2919-1785734E88B5}"/>
              </a:ext>
            </a:extLst>
          </p:cNvPr>
          <p:cNvPicPr>
            <a:picLocks noChangeAspect="1"/>
          </p:cNvPicPr>
          <p:nvPr/>
        </p:nvPicPr>
        <p:blipFill>
          <a:blip r:embed="rId3"/>
          <a:stretch>
            <a:fillRect/>
          </a:stretch>
        </p:blipFill>
        <p:spPr>
          <a:xfrm>
            <a:off x="5522128" y="3713342"/>
            <a:ext cx="971550" cy="360680"/>
          </a:xfrm>
          <a:prstGeom prst="rect">
            <a:avLst/>
          </a:prstGeom>
        </p:spPr>
      </p:pic>
      <p:pic>
        <p:nvPicPr>
          <p:cNvPr id="31" name="图片 30" descr="5">
            <a:extLst>
              <a:ext uri="{FF2B5EF4-FFF2-40B4-BE49-F238E27FC236}">
                <a16:creationId xmlns:a16="http://schemas.microsoft.com/office/drawing/2014/main" id="{B1F8EFD3-259A-EB46-6719-C9E71B607BFF}"/>
              </a:ext>
            </a:extLst>
          </p:cNvPr>
          <p:cNvPicPr>
            <a:picLocks noChangeAspect="1"/>
          </p:cNvPicPr>
          <p:nvPr/>
        </p:nvPicPr>
        <p:blipFill>
          <a:blip r:embed="rId4"/>
          <a:stretch>
            <a:fillRect/>
          </a:stretch>
        </p:blipFill>
        <p:spPr>
          <a:xfrm>
            <a:off x="5570275" y="2045643"/>
            <a:ext cx="743585" cy="751205"/>
          </a:xfrm>
          <a:prstGeom prst="rect">
            <a:avLst/>
          </a:prstGeom>
        </p:spPr>
      </p:pic>
      <p:pic>
        <p:nvPicPr>
          <p:cNvPr id="32" name="图片 31">
            <a:extLst>
              <a:ext uri="{FF2B5EF4-FFF2-40B4-BE49-F238E27FC236}">
                <a16:creationId xmlns:a16="http://schemas.microsoft.com/office/drawing/2014/main" id="{E12E5635-CDCB-8F56-D2B4-76E35FFCAAC0}"/>
              </a:ext>
            </a:extLst>
          </p:cNvPr>
          <p:cNvPicPr>
            <a:picLocks noChangeAspect="1"/>
          </p:cNvPicPr>
          <p:nvPr/>
        </p:nvPicPr>
        <p:blipFill>
          <a:blip r:embed="rId5"/>
          <a:stretch>
            <a:fillRect/>
          </a:stretch>
        </p:blipFill>
        <p:spPr>
          <a:xfrm>
            <a:off x="347377" y="3456992"/>
            <a:ext cx="1034246" cy="604429"/>
          </a:xfrm>
          <a:prstGeom prst="rect">
            <a:avLst/>
          </a:prstGeom>
        </p:spPr>
      </p:pic>
      <p:pic>
        <p:nvPicPr>
          <p:cNvPr id="33" name="图片 32" descr="杭州敏邦实业有限公司">
            <a:extLst>
              <a:ext uri="{FF2B5EF4-FFF2-40B4-BE49-F238E27FC236}">
                <a16:creationId xmlns:a16="http://schemas.microsoft.com/office/drawing/2014/main" id="{B5530A49-B465-56A6-C7CB-78F4CCA3ABE4}"/>
              </a:ext>
            </a:extLst>
          </p:cNvPr>
          <p:cNvPicPr>
            <a:picLocks noChangeAspect="1"/>
          </p:cNvPicPr>
          <p:nvPr/>
        </p:nvPicPr>
        <p:blipFill>
          <a:blip r:embed="rId6"/>
          <a:stretch>
            <a:fillRect/>
          </a:stretch>
        </p:blipFill>
        <p:spPr>
          <a:xfrm>
            <a:off x="521564" y="1990086"/>
            <a:ext cx="798195" cy="776605"/>
          </a:xfrm>
          <a:prstGeom prst="rect">
            <a:avLst/>
          </a:prstGeom>
        </p:spPr>
      </p:pic>
      <p:pic>
        <p:nvPicPr>
          <p:cNvPr id="34" name="图片 33" descr="浙江申新塑胶有限公司">
            <a:extLst>
              <a:ext uri="{FF2B5EF4-FFF2-40B4-BE49-F238E27FC236}">
                <a16:creationId xmlns:a16="http://schemas.microsoft.com/office/drawing/2014/main" id="{3DB7CE54-C229-C5FF-7C39-9343FFB8009A}"/>
              </a:ext>
            </a:extLst>
          </p:cNvPr>
          <p:cNvPicPr>
            <a:picLocks noChangeAspect="1"/>
          </p:cNvPicPr>
          <p:nvPr/>
        </p:nvPicPr>
        <p:blipFill>
          <a:blip r:embed="rId7"/>
          <a:stretch>
            <a:fillRect/>
          </a:stretch>
        </p:blipFill>
        <p:spPr>
          <a:xfrm>
            <a:off x="1608876" y="2813010"/>
            <a:ext cx="1066800" cy="304800"/>
          </a:xfrm>
          <a:prstGeom prst="rect">
            <a:avLst/>
          </a:prstGeom>
        </p:spPr>
      </p:pic>
      <p:pic>
        <p:nvPicPr>
          <p:cNvPr id="35" name="图片 34" descr="杭州庆荣装饰材料有限公司">
            <a:extLst>
              <a:ext uri="{FF2B5EF4-FFF2-40B4-BE49-F238E27FC236}">
                <a16:creationId xmlns:a16="http://schemas.microsoft.com/office/drawing/2014/main" id="{42CF692E-F988-FFCE-DC2E-7835BBE2BE44}"/>
              </a:ext>
            </a:extLst>
          </p:cNvPr>
          <p:cNvPicPr>
            <a:picLocks noChangeAspect="1"/>
          </p:cNvPicPr>
          <p:nvPr/>
        </p:nvPicPr>
        <p:blipFill>
          <a:blip r:embed="rId8"/>
          <a:srcRect t="10545" b="13306"/>
          <a:stretch/>
        </p:blipFill>
        <p:spPr>
          <a:xfrm>
            <a:off x="1581407" y="4113418"/>
            <a:ext cx="963930" cy="631031"/>
          </a:xfrm>
          <a:prstGeom prst="rect">
            <a:avLst/>
          </a:prstGeom>
        </p:spPr>
      </p:pic>
      <p:pic>
        <p:nvPicPr>
          <p:cNvPr id="37" name="图片 36" descr="金鹭家具">
            <a:extLst>
              <a:ext uri="{FF2B5EF4-FFF2-40B4-BE49-F238E27FC236}">
                <a16:creationId xmlns:a16="http://schemas.microsoft.com/office/drawing/2014/main" id="{3D75DEAC-568B-A2CC-31FF-20F24CC3DC5E}"/>
              </a:ext>
            </a:extLst>
          </p:cNvPr>
          <p:cNvPicPr>
            <a:picLocks noChangeAspect="1"/>
          </p:cNvPicPr>
          <p:nvPr/>
        </p:nvPicPr>
        <p:blipFill>
          <a:blip r:embed="rId9"/>
          <a:srcRect t="5250"/>
          <a:stretch>
            <a:fillRect/>
          </a:stretch>
        </p:blipFill>
        <p:spPr>
          <a:xfrm>
            <a:off x="4361240" y="4099132"/>
            <a:ext cx="866775" cy="693420"/>
          </a:xfrm>
          <a:prstGeom prst="rect">
            <a:avLst/>
          </a:prstGeom>
        </p:spPr>
      </p:pic>
      <p:pic>
        <p:nvPicPr>
          <p:cNvPr id="38" name="图片 37">
            <a:extLst>
              <a:ext uri="{FF2B5EF4-FFF2-40B4-BE49-F238E27FC236}">
                <a16:creationId xmlns:a16="http://schemas.microsoft.com/office/drawing/2014/main" id="{805E3AD2-871B-14E1-01E6-D4D78A262D55}"/>
              </a:ext>
            </a:extLst>
          </p:cNvPr>
          <p:cNvPicPr>
            <a:picLocks noChangeAspect="1"/>
          </p:cNvPicPr>
          <p:nvPr/>
        </p:nvPicPr>
        <p:blipFill>
          <a:blip r:embed="rId10"/>
          <a:stretch>
            <a:fillRect/>
          </a:stretch>
        </p:blipFill>
        <p:spPr>
          <a:xfrm>
            <a:off x="4216087" y="2800230"/>
            <a:ext cx="994554" cy="330359"/>
          </a:xfrm>
          <a:prstGeom prst="rect">
            <a:avLst/>
          </a:prstGeom>
        </p:spPr>
      </p:pic>
      <p:pic>
        <p:nvPicPr>
          <p:cNvPr id="39" name="图片 38" descr="杭州华恒塑业有限公司">
            <a:extLst>
              <a:ext uri="{FF2B5EF4-FFF2-40B4-BE49-F238E27FC236}">
                <a16:creationId xmlns:a16="http://schemas.microsoft.com/office/drawing/2014/main" id="{A1250946-BC1C-2D9C-32CC-5752EE270323}"/>
              </a:ext>
            </a:extLst>
          </p:cNvPr>
          <p:cNvPicPr>
            <a:picLocks noChangeAspect="1"/>
          </p:cNvPicPr>
          <p:nvPr/>
        </p:nvPicPr>
        <p:blipFill>
          <a:blip r:embed="rId11"/>
          <a:stretch>
            <a:fillRect/>
          </a:stretch>
        </p:blipFill>
        <p:spPr>
          <a:xfrm>
            <a:off x="2909349" y="2154247"/>
            <a:ext cx="1039301" cy="353471"/>
          </a:xfrm>
          <a:prstGeom prst="rect">
            <a:avLst/>
          </a:prstGeom>
        </p:spPr>
      </p:pic>
    </p:spTree>
    <p:extLst>
      <p:ext uri="{BB962C8B-B14F-4D97-AF65-F5344CB8AC3E}">
        <p14:creationId xmlns:p14="http://schemas.microsoft.com/office/powerpoint/2010/main" val="1375844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5765ee5-e1e1-4460-aa30-91c6f2f0e17c"/>
</p:tagLst>
</file>

<file path=ppt/tags/tag10.xml><?xml version="1.0" encoding="utf-8"?>
<p:tagLst xmlns:a="http://schemas.openxmlformats.org/drawingml/2006/main" xmlns:r="http://schemas.openxmlformats.org/officeDocument/2006/relationships" xmlns:p="http://schemas.openxmlformats.org/presentationml/2006/main">
  <p:tag name="ISLIDE.ICON" val="#16765;"/>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ISLIDE.ICON" val="#1676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1619</TotalTime>
  <Words>695</Words>
  <Application>Microsoft Office PowerPoint</Application>
  <PresentationFormat>A4 纸张(210x297 毫米)</PresentationFormat>
  <Paragraphs>59</Paragraphs>
  <Slides>6</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vt:i4>
      </vt:variant>
    </vt:vector>
  </HeadingPairs>
  <TitlesOfParts>
    <vt:vector size="16" baseType="lpstr">
      <vt:lpstr>Radikal</vt:lpstr>
      <vt:lpstr>阿里巴巴普惠体 B</vt:lpstr>
      <vt:lpstr>阿里巴巴普惠体 R</vt:lpstr>
      <vt:lpstr>等线</vt:lpstr>
      <vt:lpstr>微软雅黑</vt:lpstr>
      <vt:lpstr>Arial</vt:lpstr>
      <vt:lpstr>Arial Black</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汉弛 林</cp:lastModifiedBy>
  <cp:revision>78</cp:revision>
  <dcterms:created xsi:type="dcterms:W3CDTF">2024-06-01T01:00:00Z</dcterms:created>
  <dcterms:modified xsi:type="dcterms:W3CDTF">2024-11-12T08:33:41Z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0A23610BC9BE4391A717A22FBFA1D714</vt:lpwstr>
  </property>
  <property fmtid="{D5CDD505-2E9C-101B-9397-08002B2CF9AE}" pid="4" name="KSOProductBuildVer">
    <vt:lpwstr>2052-11.1.0.12165</vt:lpwstr>
  </property>
</Properties>
</file>